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sldIdLst>
    <p:sldId id="256" r:id="rId2"/>
    <p:sldId id="257" r:id="rId3"/>
    <p:sldId id="259" r:id="rId4"/>
    <p:sldId id="260" r:id="rId5"/>
    <p:sldId id="261" r:id="rId6"/>
    <p:sldId id="262" r:id="rId7"/>
    <p:sldId id="263" r:id="rId8"/>
    <p:sldId id="264" r:id="rId9"/>
    <p:sldId id="265" r:id="rId10"/>
    <p:sldId id="266" r:id="rId11"/>
    <p:sldId id="267" r:id="rId12"/>
    <p:sldId id="274" r:id="rId13"/>
    <p:sldId id="272" r:id="rId14"/>
    <p:sldId id="258"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8" d="100"/>
          <a:sy n="68" d="100"/>
        </p:scale>
        <p:origin x="58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6BF3AFA-A657-443B-AD11-70194EE5CC32}" type="datetimeFigureOut">
              <a:rPr lang="it-IT" smtClean="0"/>
              <a:t>09/09/2022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B3E018-E8EC-42C6-93EF-8DAED89BC7D7}"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09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BF3AFA-A657-443B-AD11-70194EE5CC32}" type="datetimeFigureOut">
              <a:rPr lang="it-IT" smtClean="0"/>
              <a:t>09/09/2022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140934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BF3AFA-A657-443B-AD11-70194EE5CC32}" type="datetimeFigureOut">
              <a:rPr lang="it-IT" smtClean="0"/>
              <a:t>09/09/2022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83829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BF3AFA-A657-443B-AD11-70194EE5CC32}" type="datetimeFigureOut">
              <a:rPr lang="it-IT" smtClean="0"/>
              <a:t>09/09/2022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206896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6BF3AFA-A657-443B-AD11-70194EE5CC32}" type="datetimeFigureOut">
              <a:rPr lang="it-IT" smtClean="0"/>
              <a:t>09/09/2022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B3E018-E8EC-42C6-93EF-8DAED89BC7D7}"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37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6BF3AFA-A657-443B-AD11-70194EE5CC32}" type="datetimeFigureOut">
              <a:rPr lang="it-IT" smtClean="0"/>
              <a:t>09/09/2022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204728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6BF3AFA-A657-443B-AD11-70194EE5CC32}" type="datetimeFigureOut">
              <a:rPr lang="it-IT" smtClean="0"/>
              <a:t>09/09/2022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68810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6BF3AFA-A657-443B-AD11-70194EE5CC32}" type="datetimeFigureOut">
              <a:rPr lang="it-IT" smtClean="0"/>
              <a:t>09/09/2022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52932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BF3AFA-A657-443B-AD11-70194EE5CC32}" type="datetimeFigureOut">
              <a:rPr lang="it-IT" smtClean="0"/>
              <a:t>09/09/2022</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144025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6BF3AFA-A657-443B-AD11-70194EE5CC32}" type="datetimeFigureOut">
              <a:rPr lang="it-IT" smtClean="0"/>
              <a:t>09/09/2022</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9B3E018-E8EC-42C6-93EF-8DAED89BC7D7}" type="slidenum">
              <a:rPr lang="it-IT" smtClean="0"/>
              <a:t>‹N›</a:t>
            </a:fld>
            <a:endParaRPr lang="it-IT"/>
          </a:p>
        </p:txBody>
      </p:sp>
    </p:spTree>
    <p:extLst>
      <p:ext uri="{BB962C8B-B14F-4D97-AF65-F5344CB8AC3E}">
        <p14:creationId xmlns:p14="http://schemas.microsoft.com/office/powerpoint/2010/main" val="48550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6BF3AFA-A657-443B-AD11-70194EE5CC32}" type="datetimeFigureOut">
              <a:rPr lang="it-IT" smtClean="0"/>
              <a:t>09/09/2022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9B3E018-E8EC-42C6-93EF-8DAED89BC7D7}" type="slidenum">
              <a:rPr lang="it-IT" smtClean="0"/>
              <a:t>‹N›</a:t>
            </a:fld>
            <a:endParaRPr lang="it-IT"/>
          </a:p>
        </p:txBody>
      </p:sp>
    </p:spTree>
    <p:extLst>
      <p:ext uri="{BB962C8B-B14F-4D97-AF65-F5344CB8AC3E}">
        <p14:creationId xmlns:p14="http://schemas.microsoft.com/office/powerpoint/2010/main" val="183904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BF3AFA-A657-443B-AD11-70194EE5CC32}" type="datetimeFigureOut">
              <a:rPr lang="it-IT" smtClean="0"/>
              <a:t>09/09/2022</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9B3E018-E8EC-42C6-93EF-8DAED89BC7D7}"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830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0C90F3-29EB-4BE4-A4DA-064B5F107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1" y="224589"/>
            <a:ext cx="11831053" cy="610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98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2826554-6826-4596-97C0-2C76434A41F5}"/>
              </a:ext>
            </a:extLst>
          </p:cNvPr>
          <p:cNvSpPr txBox="1"/>
          <p:nvPr/>
        </p:nvSpPr>
        <p:spPr>
          <a:xfrm>
            <a:off x="175489" y="73253"/>
            <a:ext cx="6096003" cy="5401607"/>
          </a:xfrm>
          <a:prstGeom prst="rect">
            <a:avLst/>
          </a:prstGeom>
          <a:noFill/>
        </p:spPr>
        <p:txBody>
          <a:bodyPr wrap="square">
            <a:spAutoFit/>
          </a:bodyPr>
          <a:lstStyle/>
          <a:p>
            <a:pPr>
              <a:lnSpc>
                <a:spcPct val="107000"/>
              </a:lnSpc>
              <a:spcAft>
                <a:spcPts val="800"/>
              </a:spcAft>
            </a:pPr>
            <a:r>
              <a:rPr lang="it-IT"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Laboratori di educazione finanziaria e al risparmio	'CONTARE IL </a:t>
            </a:r>
            <a:r>
              <a:rPr lang="it-IT"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MONDO‘</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Nelle competenze chiave per l’apprendimento del Parlamento Europeo si legge che: “La competenza matematica è l’abilità di sviluppare e applicare il pensiero matematico per risolvere una serie di problemi in situazioni quotidiane. Per far conseguire una solida padronanza delle competenze aritmetico – matematiche, il modulo</a:t>
            </a: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 (classi quinte) </a:t>
            </a:r>
            <a:r>
              <a:rPr lang="it-IT" dirty="0">
                <a:latin typeface="Calibri" panose="020F0502020204030204" pitchFamily="34" charset="0"/>
                <a:ea typeface="Calibri" panose="020F0502020204030204" pitchFamily="34" charset="0"/>
                <a:cs typeface="Times New Roman" panose="02020603050405020304" pitchFamily="18" charset="0"/>
              </a:rPr>
              <a:t>verterà sugli aspetti del processo di conoscenza con attività concrete di vita, che comportano la capacità e la disponibilità a usare modelli matematici di pensiero logico-spaziale e di presentazione, presi in considerazione dopo un'attività di manipolazione dei dati reali e schematizzati attraverso la strutturazione logica anche alla luce del progetto. 'Project Zero' con INDIRE, Harvard e scuole </a:t>
            </a:r>
            <a:r>
              <a:rPr lang="it-IT" dirty="0" smtClean="0">
                <a:latin typeface="Calibri" panose="020F0502020204030204" pitchFamily="34" charset="0"/>
                <a:ea typeface="Calibri" panose="020F0502020204030204" pitchFamily="34" charset="0"/>
                <a:cs typeface="Times New Roman" panose="02020603050405020304" pitchFamily="18" charset="0"/>
              </a:rPr>
              <a:t>partner</a:t>
            </a:r>
          </a:p>
          <a:p>
            <a:pPr>
              <a:lnSpc>
                <a:spcPct val="107000"/>
              </a:lnSpc>
              <a:spcAft>
                <a:spcPts val="800"/>
              </a:spcAft>
            </a:pPr>
            <a:r>
              <a:rPr lang="it-IT" b="1" dirty="0" smtClean="0">
                <a:latin typeface="Calibri" panose="020F0502020204030204" pitchFamily="34" charset="0"/>
                <a:cs typeface="Times New Roman" panose="02020603050405020304" pitchFamily="18" charset="0"/>
              </a:rPr>
              <a:t>Docente </a:t>
            </a:r>
            <a:r>
              <a:rPr lang="it-IT" b="1" dirty="0">
                <a:latin typeface="Calibri" panose="020F0502020204030204" pitchFamily="34" charset="0"/>
                <a:cs typeface="Times New Roman" panose="02020603050405020304" pitchFamily="18" charset="0"/>
              </a:rPr>
              <a:t>Esperto </a:t>
            </a:r>
            <a:r>
              <a:rPr lang="it-IT" b="1" i="1" dirty="0" smtClean="0">
                <a:latin typeface="Calibri" panose="020F0502020204030204" pitchFamily="34" charset="0"/>
                <a:cs typeface="Times New Roman" panose="02020603050405020304" pitchFamily="18" charset="0"/>
              </a:rPr>
              <a:t>Castiello Raffaella</a:t>
            </a:r>
            <a:r>
              <a:rPr lang="it-IT" b="1" dirty="0" smtClean="0">
                <a:latin typeface="Calibri" panose="020F0502020204030204" pitchFamily="34" charset="0"/>
                <a:cs typeface="Times New Roman" panose="02020603050405020304" pitchFamily="18" charset="0"/>
              </a:rPr>
              <a:t>. </a:t>
            </a:r>
            <a:r>
              <a:rPr lang="it-IT" b="1" dirty="0">
                <a:latin typeface="Calibri" panose="020F0502020204030204" pitchFamily="34" charset="0"/>
                <a:cs typeface="Times New Roman" panose="02020603050405020304" pitchFamily="18" charset="0"/>
              </a:rPr>
              <a:t>- Docente Tutor </a:t>
            </a:r>
            <a:r>
              <a:rPr lang="it-IT" b="1" i="1" dirty="0" smtClean="0">
                <a:latin typeface="Calibri" panose="020F0502020204030204" pitchFamily="34" charset="0"/>
                <a:cs typeface="Times New Roman" panose="02020603050405020304" pitchFamily="18" charset="0"/>
              </a:rPr>
              <a:t>Sposito Rosa</a:t>
            </a:r>
            <a:endParaRPr lang="it-IT" b="1" i="1" dirty="0">
              <a:latin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7022969" y="499637"/>
            <a:ext cx="4656841" cy="2929363"/>
          </a:xfrm>
          <a:prstGeom prst="rect">
            <a:avLst/>
          </a:prstGeom>
        </p:spPr>
      </p:pic>
      <p:pic>
        <p:nvPicPr>
          <p:cNvPr id="4" name="Immagine 3"/>
          <p:cNvPicPr>
            <a:picLocks noChangeAspect="1"/>
          </p:cNvPicPr>
          <p:nvPr/>
        </p:nvPicPr>
        <p:blipFill>
          <a:blip r:embed="rId3"/>
          <a:stretch>
            <a:fillRect/>
          </a:stretch>
        </p:blipFill>
        <p:spPr>
          <a:xfrm>
            <a:off x="7815085" y="3902697"/>
            <a:ext cx="3433760" cy="1983950"/>
          </a:xfrm>
          <a:prstGeom prst="rect">
            <a:avLst/>
          </a:prstGeom>
        </p:spPr>
      </p:pic>
    </p:spTree>
    <p:extLst>
      <p:ext uri="{BB962C8B-B14F-4D97-AF65-F5344CB8AC3E}">
        <p14:creationId xmlns:p14="http://schemas.microsoft.com/office/powerpoint/2010/main" val="2522124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2952F08-DA78-4DC2-A5F6-9605A68FB6BF}"/>
              </a:ext>
            </a:extLst>
          </p:cNvPr>
          <p:cNvSpPr txBox="1"/>
          <p:nvPr/>
        </p:nvSpPr>
        <p:spPr>
          <a:xfrm>
            <a:off x="221673" y="255190"/>
            <a:ext cx="6096000" cy="4742965"/>
          </a:xfrm>
          <a:prstGeom prst="rect">
            <a:avLst/>
          </a:prstGeom>
          <a:noFill/>
        </p:spPr>
        <p:txBody>
          <a:bodyPr wrap="square">
            <a:spAutoFit/>
          </a:bodyPr>
          <a:lstStyle/>
          <a:p>
            <a:pPr>
              <a:lnSpc>
                <a:spcPct val="107000"/>
              </a:lnSpc>
              <a:spcAft>
                <a:spcPts val="800"/>
              </a:spcAft>
            </a:pPr>
            <a:r>
              <a:rPr lang="it-IT"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Laboratori di educazione finanziaria e al risparmio	'NUOVI ORIZZONTI INTORNO A </a:t>
            </a:r>
            <a:r>
              <a:rPr lang="it-IT"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ME‘</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modulo </a:t>
            </a: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(classi terze)  </a:t>
            </a:r>
            <a:r>
              <a:rPr lang="it-IT" dirty="0">
                <a:latin typeface="Calibri" panose="020F0502020204030204" pitchFamily="34" charset="0"/>
                <a:ea typeface="Calibri" panose="020F0502020204030204" pitchFamily="34" charset="0"/>
                <a:cs typeface="Times New Roman" panose="02020603050405020304" pitchFamily="18" charset="0"/>
              </a:rPr>
              <a:t>verte sullo sviluppo delle competenze di imprenditorialità in campo di agricoltura </a:t>
            </a:r>
            <a:r>
              <a:rPr lang="it-IT" dirty="0" err="1">
                <a:latin typeface="Calibri" panose="020F0502020204030204" pitchFamily="34" charset="0"/>
                <a:ea typeface="Calibri" panose="020F0502020204030204" pitchFamily="34" charset="0"/>
                <a:cs typeface="Times New Roman" panose="02020603050405020304" pitchFamily="18" charset="0"/>
              </a:rPr>
              <a:t>biologica.Si</a:t>
            </a:r>
            <a:r>
              <a:rPr lang="it-IT" dirty="0">
                <a:latin typeface="Calibri" panose="020F0502020204030204" pitchFamily="34" charset="0"/>
                <a:ea typeface="Calibri" panose="020F0502020204030204" pitchFamily="34" charset="0"/>
                <a:cs typeface="Times New Roman" panose="02020603050405020304" pitchFamily="18" charset="0"/>
              </a:rPr>
              <a:t> intendono sviluppare la creatività, lo spirito d’</a:t>
            </a:r>
            <a:r>
              <a:rPr lang="it-IT" dirty="0" err="1">
                <a:latin typeface="Calibri" panose="020F0502020204030204" pitchFamily="34" charset="0"/>
                <a:ea typeface="Calibri" panose="020F0502020204030204" pitchFamily="34" charset="0"/>
                <a:cs typeface="Times New Roman" panose="02020603050405020304" pitchFamily="18" charset="0"/>
              </a:rPr>
              <a:t>iniziativa,l’innovazione</a:t>
            </a:r>
            <a:r>
              <a:rPr lang="it-IT" dirty="0">
                <a:latin typeface="Calibri" panose="020F0502020204030204" pitchFamily="34" charset="0"/>
                <a:ea typeface="Calibri" panose="020F0502020204030204" pitchFamily="34" charset="0"/>
                <a:cs typeface="Times New Roman" panose="02020603050405020304" pitchFamily="18" charset="0"/>
              </a:rPr>
              <a:t>, l’assunzione di rischi, la capacità di pianificare, gestire progetti e risorse per favorire i comportamenti imprenditoriali latenti. Il tutto è favorito da un apprendimento attivo fondato sulla naturale curiosità dei bambini dell’alfabetizzazione economico-finanziaria, che passa attraverso la gestione del risparmio, l’uso del denaro in situazioni di compravendita simulata e la conoscenza dei moderni strumenti di pagamenti elettronici </a:t>
            </a:r>
            <a:endParaRPr lang="it-IT"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smtClean="0">
                <a:effectLst/>
                <a:latin typeface="Calibri" panose="020F0502020204030204" pitchFamily="34" charset="0"/>
                <a:ea typeface="Calibri" panose="020F0502020204030204" pitchFamily="34" charset="0"/>
                <a:cs typeface="Times New Roman" panose="02020603050405020304" pitchFamily="18" charset="0"/>
              </a:rPr>
              <a:t>Docente </a:t>
            </a:r>
            <a:r>
              <a:rPr lang="it-IT" b="1" dirty="0">
                <a:effectLst/>
                <a:latin typeface="Calibri" panose="020F0502020204030204" pitchFamily="34" charset="0"/>
                <a:ea typeface="Calibri" panose="020F0502020204030204" pitchFamily="34" charset="0"/>
                <a:cs typeface="Times New Roman" panose="02020603050405020304" pitchFamily="18" charset="0"/>
              </a:rPr>
              <a:t>Esperto </a:t>
            </a:r>
            <a:r>
              <a:rPr lang="it-IT" b="1" i="1" dirty="0" smtClean="0">
                <a:effectLst/>
                <a:latin typeface="Calibri" panose="020F0502020204030204" pitchFamily="34" charset="0"/>
                <a:ea typeface="Calibri" panose="020F0502020204030204" pitchFamily="34" charset="0"/>
                <a:cs typeface="Times New Roman" panose="02020603050405020304" pitchFamily="18" charset="0"/>
              </a:rPr>
              <a:t>Sposito Rosa</a:t>
            </a:r>
            <a:r>
              <a:rPr lang="it-IT" b="1" dirty="0" smtClean="0">
                <a:effectLst/>
                <a:latin typeface="Calibri" panose="020F0502020204030204" pitchFamily="34" charset="0"/>
                <a:ea typeface="Calibri" panose="020F0502020204030204" pitchFamily="34" charset="0"/>
                <a:cs typeface="Times New Roman" panose="02020603050405020304" pitchFamily="18" charset="0"/>
              </a:rPr>
              <a:t>- </a:t>
            </a:r>
            <a:r>
              <a:rPr lang="it-IT" b="1" dirty="0">
                <a:effectLst/>
                <a:latin typeface="Calibri" panose="020F0502020204030204" pitchFamily="34" charset="0"/>
                <a:ea typeface="Calibri" panose="020F0502020204030204" pitchFamily="34" charset="0"/>
                <a:cs typeface="Times New Roman" panose="02020603050405020304" pitchFamily="18" charset="0"/>
              </a:rPr>
              <a:t>Docente </a:t>
            </a:r>
            <a:r>
              <a:rPr lang="it-IT" b="1" dirty="0">
                <a:latin typeface="Calibri" panose="020F0502020204030204" pitchFamily="34" charset="0"/>
                <a:ea typeface="Calibri" panose="020F0502020204030204" pitchFamily="34" charset="0"/>
                <a:cs typeface="Times New Roman" panose="02020603050405020304" pitchFamily="18" charset="0"/>
              </a:rPr>
              <a:t>T</a:t>
            </a:r>
            <a:r>
              <a:rPr lang="it-IT" b="1" dirty="0">
                <a:effectLst/>
                <a:latin typeface="Calibri" panose="020F0502020204030204" pitchFamily="34" charset="0"/>
                <a:ea typeface="Calibri" panose="020F0502020204030204" pitchFamily="34" charset="0"/>
                <a:cs typeface="Times New Roman" panose="02020603050405020304" pitchFamily="18" charset="0"/>
              </a:rPr>
              <a:t>utor </a:t>
            </a:r>
            <a:r>
              <a:rPr lang="it-IT" b="1" i="1" dirty="0" smtClean="0">
                <a:effectLst/>
                <a:latin typeface="Calibri" panose="020F0502020204030204" pitchFamily="34" charset="0"/>
                <a:ea typeface="Calibri" panose="020F0502020204030204" pitchFamily="34" charset="0"/>
                <a:cs typeface="Times New Roman" panose="02020603050405020304" pitchFamily="18" charset="0"/>
              </a:rPr>
              <a:t>Castiello Raffaella</a:t>
            </a:r>
            <a:endParaRPr lang="it-IT"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6817838" y="844536"/>
            <a:ext cx="4269798" cy="1481871"/>
          </a:xfrm>
          <a:prstGeom prst="rect">
            <a:avLst/>
          </a:prstGeom>
        </p:spPr>
      </p:pic>
      <p:pic>
        <p:nvPicPr>
          <p:cNvPr id="4" name="Immagine 3"/>
          <p:cNvPicPr>
            <a:picLocks noChangeAspect="1"/>
          </p:cNvPicPr>
          <p:nvPr/>
        </p:nvPicPr>
        <p:blipFill>
          <a:blip r:embed="rId3"/>
          <a:stretch>
            <a:fillRect/>
          </a:stretch>
        </p:blipFill>
        <p:spPr>
          <a:xfrm>
            <a:off x="8242954" y="2997905"/>
            <a:ext cx="2286000" cy="2000250"/>
          </a:xfrm>
          <a:prstGeom prst="rect">
            <a:avLst/>
          </a:prstGeom>
        </p:spPr>
      </p:pic>
    </p:spTree>
    <p:extLst>
      <p:ext uri="{BB962C8B-B14F-4D97-AF65-F5344CB8AC3E}">
        <p14:creationId xmlns:p14="http://schemas.microsoft.com/office/powerpoint/2010/main" val="115100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2952F08-DA78-4DC2-A5F6-9605A68FB6BF}"/>
              </a:ext>
            </a:extLst>
          </p:cNvPr>
          <p:cNvSpPr txBox="1"/>
          <p:nvPr/>
        </p:nvSpPr>
        <p:spPr>
          <a:xfrm>
            <a:off x="221673" y="255190"/>
            <a:ext cx="6096000" cy="3169970"/>
          </a:xfrm>
          <a:prstGeom prst="rect">
            <a:avLst/>
          </a:prstGeom>
          <a:noFill/>
        </p:spPr>
        <p:txBody>
          <a:bodyPr wrap="square">
            <a:spAutoFit/>
          </a:bodyPr>
          <a:lstStyle/>
          <a:p>
            <a:pPr>
              <a:lnSpc>
                <a:spcPct val="107000"/>
              </a:lnSpc>
              <a:spcAft>
                <a:spcPts val="800"/>
              </a:spcAft>
            </a:pPr>
            <a:r>
              <a:rPr lang="it-IT"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Laboratori di educazione alimentare	</a:t>
            </a:r>
            <a:endParaRPr lang="it-IT"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La </a:t>
            </a:r>
            <a:r>
              <a:rPr lang="it-IT"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cucina di Donna </a:t>
            </a:r>
            <a:r>
              <a:rPr lang="it-IT"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regina</a:t>
            </a:r>
          </a:p>
          <a:p>
            <a:pPr>
              <a:lnSpc>
                <a:spcPct val="107000"/>
              </a:lnSpc>
              <a:spcAft>
                <a:spcPts val="800"/>
              </a:spcAft>
            </a:pPr>
            <a:endParaRPr lang="it-IT"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Questo modulo </a:t>
            </a: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(classi quarte</a:t>
            </a:r>
            <a:r>
              <a:rPr lang="it-IT" dirty="0">
                <a:latin typeface="Calibri" panose="020F0502020204030204" pitchFamily="34" charset="0"/>
                <a:ea typeface="Calibri" panose="020F0502020204030204" pitchFamily="34" charset="0"/>
                <a:cs typeface="Times New Roman" panose="02020603050405020304" pitchFamily="18" charset="0"/>
              </a:rPr>
              <a:t>) si propone di attivare un laboratorio di cucina multietnica in cui siano inseriti bambini italiani, stranieri. La finalità è quella di far convergere intorno al cibo, le storie, le tradizioni, le manifestazioni culturali e la socialità legate all’alimentazione dei popoli</a:t>
            </a:r>
            <a:r>
              <a:rPr lang="it-IT"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b="1" dirty="0" smtClean="0">
                <a:effectLst/>
                <a:latin typeface="Calibri" panose="020F0502020204030204" pitchFamily="34" charset="0"/>
                <a:ea typeface="Calibri" panose="020F0502020204030204" pitchFamily="34" charset="0"/>
                <a:cs typeface="Times New Roman" panose="02020603050405020304" pitchFamily="18" charset="0"/>
              </a:rPr>
              <a:t>Docente Esperto Valeria Filippo   Docente </a:t>
            </a:r>
            <a:r>
              <a:rPr lang="it-IT" b="1" dirty="0">
                <a:latin typeface="Calibri" panose="020F0502020204030204" pitchFamily="34" charset="0"/>
                <a:ea typeface="Calibri" panose="020F0502020204030204" pitchFamily="34" charset="0"/>
                <a:cs typeface="Times New Roman" panose="02020603050405020304" pitchFamily="18" charset="0"/>
              </a:rPr>
              <a:t>T</a:t>
            </a:r>
            <a:r>
              <a:rPr lang="it-IT" b="1" dirty="0">
                <a:effectLst/>
                <a:latin typeface="Calibri" panose="020F0502020204030204" pitchFamily="34" charset="0"/>
                <a:ea typeface="Calibri" panose="020F0502020204030204" pitchFamily="34" charset="0"/>
                <a:cs typeface="Times New Roman" panose="02020603050405020304" pitchFamily="18" charset="0"/>
              </a:rPr>
              <a:t>utor </a:t>
            </a:r>
            <a:r>
              <a:rPr lang="it-IT" b="1" i="1" dirty="0" smtClean="0">
                <a:effectLst/>
                <a:latin typeface="Calibri" panose="020F0502020204030204" pitchFamily="34" charset="0"/>
                <a:ea typeface="Calibri" panose="020F0502020204030204" pitchFamily="34" charset="0"/>
                <a:cs typeface="Times New Roman" panose="02020603050405020304" pitchFamily="18" charset="0"/>
              </a:rPr>
              <a:t> Luisa </a:t>
            </a:r>
            <a:r>
              <a:rPr lang="it-IT" b="1" i="1" dirty="0" err="1" smtClean="0">
                <a:effectLst/>
                <a:latin typeface="Calibri" panose="020F0502020204030204" pitchFamily="34" charset="0"/>
                <a:ea typeface="Calibri" panose="020F0502020204030204" pitchFamily="34" charset="0"/>
                <a:cs typeface="Times New Roman" panose="02020603050405020304" pitchFamily="18" charset="0"/>
              </a:rPr>
              <a:t>Iazzetti</a:t>
            </a:r>
            <a:endParaRPr lang="it-IT"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6978138" y="659877"/>
            <a:ext cx="3916248" cy="1958124"/>
          </a:xfrm>
          <a:prstGeom prst="rect">
            <a:avLst/>
          </a:prstGeom>
        </p:spPr>
      </p:pic>
      <p:pic>
        <p:nvPicPr>
          <p:cNvPr id="4" name="Immagine 3"/>
          <p:cNvPicPr>
            <a:picLocks noChangeAspect="1"/>
          </p:cNvPicPr>
          <p:nvPr/>
        </p:nvPicPr>
        <p:blipFill>
          <a:blip r:embed="rId3"/>
          <a:stretch>
            <a:fillRect/>
          </a:stretch>
        </p:blipFill>
        <p:spPr>
          <a:xfrm>
            <a:off x="7269686" y="3184247"/>
            <a:ext cx="2871521" cy="2566104"/>
          </a:xfrm>
          <a:prstGeom prst="rect">
            <a:avLst/>
          </a:prstGeom>
        </p:spPr>
      </p:pic>
    </p:spTree>
    <p:extLst>
      <p:ext uri="{BB962C8B-B14F-4D97-AF65-F5344CB8AC3E}">
        <p14:creationId xmlns:p14="http://schemas.microsoft.com/office/powerpoint/2010/main" val="1224788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D1A0494-2045-446F-BD35-0835021C7AAB}"/>
              </a:ext>
            </a:extLst>
          </p:cNvPr>
          <p:cNvSpPr txBox="1"/>
          <p:nvPr/>
        </p:nvSpPr>
        <p:spPr>
          <a:xfrm>
            <a:off x="230910" y="133482"/>
            <a:ext cx="11517746" cy="5975995"/>
          </a:xfrm>
          <a:prstGeom prst="rect">
            <a:avLst/>
          </a:prstGeom>
          <a:noFill/>
        </p:spPr>
        <p:txBody>
          <a:bodyPr wrap="square">
            <a:spAutoFit/>
          </a:bodyPr>
          <a:lstStyle/>
          <a:p>
            <a:pPr>
              <a:lnSpc>
                <a:spcPct val="115000"/>
              </a:lnSpc>
              <a:spcAft>
                <a:spcPts val="1000"/>
              </a:spcAft>
            </a:pP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Criteri di reclutamento per le figure di tutor, esperti, alunni e referenti per la valutazione nei PON</a:t>
            </a:r>
            <a:endParaRPr lang="it-IT"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600" b="1" u="sng" dirty="0">
                <a:latin typeface="Times New Roman" panose="02020603050405020304" pitchFamily="18" charset="0"/>
                <a:ea typeface="Calibri" panose="020F0502020204030204" pitchFamily="34" charset="0"/>
                <a:cs typeface="Times New Roman" panose="02020603050405020304" pitchFamily="18" charset="0"/>
              </a:rPr>
              <a:t>C</a:t>
            </a:r>
            <a:r>
              <a:rPr lang="it-IT" sz="1600" b="1" u="sng" dirty="0">
                <a:effectLst/>
                <a:latin typeface="Times New Roman" panose="02020603050405020304" pitchFamily="18" charset="0"/>
                <a:ea typeface="Calibri" panose="020F0502020204030204" pitchFamily="34" charset="0"/>
                <a:cs typeface="Times New Roman" panose="02020603050405020304" pitchFamily="18" charset="0"/>
              </a:rPr>
              <a:t>riteri di selezione del personale interno ed esterno relativamente alle candidature per i progetti PON:</a:t>
            </a:r>
            <a:endParaRPr lang="it-IT" sz="16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Titoli culturali e professionali attinenti ai contenuti previsti dal percorso formativo.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Esperienze didattiche finalizzate a percorsi di potenziamento culturale, anche extrascolastiche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Criteri della rotazione sugli incarichi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Buone competenze informatiche certificate (ECDL, EIPASS…)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Certificazioni linguistiche inerenti i percorsi di L2</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1000"/>
              </a:spcAft>
            </a:pPr>
            <a:r>
              <a:rPr lang="it-IT" sz="1600" b="1" u="sng" dirty="0">
                <a:effectLst/>
                <a:latin typeface="Times New Roman" panose="02020603050405020304" pitchFamily="18" charset="0"/>
                <a:ea typeface="Calibri" panose="020F0502020204030204" pitchFamily="34" charset="0"/>
                <a:cs typeface="Times New Roman" panose="02020603050405020304" pitchFamily="18" charset="0"/>
              </a:rPr>
              <a:t>Criteri di selezione per individuazione del valutatore:</a:t>
            </a:r>
            <a:endParaRPr lang="it-IT" sz="16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Titoli culturali inerenti la funzione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Esperienze pregresse di redazione del RAV-PDM</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Esperienze di analisi e valutazione dei dati INVALSI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Esperienze di monitoraggio e valutazione di progetti ed esperienze maturate all’interno del NIV</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Certificazione competenze informatiche e linguistiche</a:t>
            </a:r>
          </a:p>
          <a:p>
            <a:pPr lvl="0" algn="just">
              <a:lnSpc>
                <a:spcPct val="115000"/>
              </a:lnSpc>
              <a:spcAft>
                <a:spcPts val="1000"/>
              </a:spcAft>
            </a:pPr>
            <a:r>
              <a:rPr lang="it-IT" sz="1600" b="1" u="sng" dirty="0">
                <a:latin typeface="Times New Roman" panose="02020603050405020304" pitchFamily="18" charset="0"/>
                <a:ea typeface="Calibri" panose="020F0502020204030204" pitchFamily="34" charset="0"/>
                <a:cs typeface="Times New Roman" panose="02020603050405020304" pitchFamily="18" charset="0"/>
              </a:rPr>
              <a:t>     C</a:t>
            </a:r>
            <a:r>
              <a:rPr lang="it-IT" sz="1600" b="1" u="sng" dirty="0">
                <a:effectLst/>
                <a:latin typeface="Times New Roman" panose="02020603050405020304" pitchFamily="18" charset="0"/>
                <a:ea typeface="Calibri" panose="020F0502020204030204" pitchFamily="34" charset="0"/>
                <a:cs typeface="Times New Roman" panose="02020603050405020304" pitchFamily="18" charset="0"/>
              </a:rPr>
              <a:t>riteri di selezione degli alunni destinatari dei moduli:</a:t>
            </a:r>
            <a:endParaRPr lang="it-IT" sz="16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La presenza di alunni BES o in difficoltà negli apprendimenti scolastici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La presenza di alunni stranieri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Priorità alle classi apparse carenti nella restituzione dei dati INVALSI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La rotazione dei docenti e dei gruppi classe.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845FA601-79A8-465F-ACA6-6CCC2C002FBF}"/>
              </a:ext>
            </a:extLst>
          </p:cNvPr>
          <p:cNvPicPr>
            <a:picLocks noChangeAspect="1"/>
          </p:cNvPicPr>
          <p:nvPr/>
        </p:nvPicPr>
        <p:blipFill>
          <a:blip r:embed="rId2"/>
          <a:stretch>
            <a:fillRect/>
          </a:stretch>
        </p:blipFill>
        <p:spPr>
          <a:xfrm>
            <a:off x="7758545" y="4206610"/>
            <a:ext cx="3851275" cy="2368042"/>
          </a:xfrm>
          <a:prstGeom prst="rect">
            <a:avLst/>
          </a:prstGeom>
        </p:spPr>
      </p:pic>
      <p:pic>
        <p:nvPicPr>
          <p:cNvPr id="5" name="Immagine 4">
            <a:extLst>
              <a:ext uri="{FF2B5EF4-FFF2-40B4-BE49-F238E27FC236}">
                <a16:creationId xmlns:a16="http://schemas.microsoft.com/office/drawing/2014/main" id="{4D26C479-999F-4803-A77B-EF480EF4E41E}"/>
              </a:ext>
            </a:extLst>
          </p:cNvPr>
          <p:cNvPicPr>
            <a:picLocks noChangeAspect="1"/>
          </p:cNvPicPr>
          <p:nvPr/>
        </p:nvPicPr>
        <p:blipFill>
          <a:blip r:embed="rId3"/>
          <a:stretch>
            <a:fillRect/>
          </a:stretch>
        </p:blipFill>
        <p:spPr>
          <a:xfrm>
            <a:off x="8677179" y="1422873"/>
            <a:ext cx="3071477" cy="2300643"/>
          </a:xfrm>
          <a:prstGeom prst="rect">
            <a:avLst/>
          </a:prstGeom>
        </p:spPr>
      </p:pic>
    </p:spTree>
    <p:extLst>
      <p:ext uri="{BB962C8B-B14F-4D97-AF65-F5344CB8AC3E}">
        <p14:creationId xmlns:p14="http://schemas.microsoft.com/office/powerpoint/2010/main" val="389342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72907F3-58CE-4BD6-BF64-E71427F28CB1}"/>
              </a:ext>
            </a:extLst>
          </p:cNvPr>
          <p:cNvPicPr>
            <a:picLocks noChangeAspect="1"/>
          </p:cNvPicPr>
          <p:nvPr/>
        </p:nvPicPr>
        <p:blipFill rotWithShape="1">
          <a:blip r:embed="rId2"/>
          <a:srcRect r="1689"/>
          <a:stretch/>
        </p:blipFill>
        <p:spPr>
          <a:xfrm>
            <a:off x="2048941" y="303307"/>
            <a:ext cx="5142476" cy="1731414"/>
          </a:xfrm>
          <a:prstGeom prst="rect">
            <a:avLst/>
          </a:prstGeom>
        </p:spPr>
      </p:pic>
      <p:graphicFrame>
        <p:nvGraphicFramePr>
          <p:cNvPr id="3" name="Tabella 2">
            <a:extLst>
              <a:ext uri="{FF2B5EF4-FFF2-40B4-BE49-F238E27FC236}">
                <a16:creationId xmlns:a16="http://schemas.microsoft.com/office/drawing/2014/main" id="{0190444E-923B-4766-AF70-158BD546C509}"/>
              </a:ext>
            </a:extLst>
          </p:cNvPr>
          <p:cNvGraphicFramePr>
            <a:graphicFrameLocks noGrp="1"/>
          </p:cNvGraphicFramePr>
          <p:nvPr>
            <p:extLst>
              <p:ext uri="{D42A27DB-BD31-4B8C-83A1-F6EECF244321}">
                <p14:modId xmlns:p14="http://schemas.microsoft.com/office/powerpoint/2010/main" val="3204153403"/>
              </p:ext>
            </p:extLst>
          </p:nvPr>
        </p:nvGraphicFramePr>
        <p:xfrm>
          <a:off x="551935" y="2110971"/>
          <a:ext cx="11088130" cy="4053840"/>
        </p:xfrm>
        <a:graphic>
          <a:graphicData uri="http://schemas.openxmlformats.org/drawingml/2006/table">
            <a:tbl>
              <a:tblPr/>
              <a:tblGrid>
                <a:gridCol w="11088130">
                  <a:extLst>
                    <a:ext uri="{9D8B030D-6E8A-4147-A177-3AD203B41FA5}">
                      <a16:colId xmlns:a16="http://schemas.microsoft.com/office/drawing/2014/main" val="338669576"/>
                    </a:ext>
                  </a:extLst>
                </a:gridCol>
              </a:tblGrid>
              <a:tr h="0">
                <a:tc>
                  <a:txBody>
                    <a:bodyPr/>
                    <a:lstStyle/>
                    <a:p>
                      <a:pPr algn="just" fontAlgn="ctr"/>
                      <a:r>
                        <a:rPr lang="it-IT" b="1">
                          <a:solidFill>
                            <a:srgbClr val="003366"/>
                          </a:solidFill>
                          <a:effectLst/>
                        </a:rPr>
                        <a:t>Il Programma Operativo Nazionale</a:t>
                      </a:r>
                    </a:p>
                  </a:txBody>
                  <a:tcPr marL="7620" marR="7620" marT="7620" marB="762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8590880"/>
                  </a:ext>
                </a:extLst>
              </a:tr>
              <a:tr h="0">
                <a:tc>
                  <a:txBody>
                    <a:bodyPr/>
                    <a:lstStyle/>
                    <a:p>
                      <a:pPr algn="just" fontAlgn="ctr"/>
                      <a:r>
                        <a:rPr lang="it-IT" b="0" dirty="0">
                          <a:solidFill>
                            <a:srgbClr val="002060"/>
                          </a:solidFill>
                          <a:effectLst/>
                          <a:latin typeface="Verdana" panose="020B0604030504040204" pitchFamily="34" charset="0"/>
                          <a:ea typeface="Verdana" panose="020B0604030504040204" pitchFamily="34" charset="0"/>
                        </a:rPr>
                        <a:t>Il </a:t>
                      </a:r>
                      <a:r>
                        <a:rPr lang="it-IT" sz="1400" b="0" dirty="0">
                          <a:solidFill>
                            <a:srgbClr val="002060"/>
                          </a:solidFill>
                          <a:effectLst/>
                          <a:latin typeface="Verdana" panose="020B0604030504040204" pitchFamily="34" charset="0"/>
                          <a:ea typeface="Verdana" panose="020B0604030504040204" pitchFamily="34" charset="0"/>
                        </a:rPr>
                        <a:t>Programma Operativo Nazionale (PON) del Miur, intitolato “Gli alunni protagonisti a scuola” è un piano di interventi che punta a creare un sistema d'istruzione e di formazione di elevata qualità. È finanziato dai Fondi Strutturali Europei e ha una durata settennale, dal 2014 al 2020.</a:t>
                      </a:r>
                    </a:p>
                    <a:p>
                      <a:r>
                        <a:rPr lang="it-IT" sz="1400" b="0" dirty="0">
                          <a:solidFill>
                            <a:srgbClr val="002060"/>
                          </a:solidFill>
                          <a:effectLst/>
                          <a:latin typeface="Verdana" panose="020B0604030504040204" pitchFamily="34" charset="0"/>
                          <a:ea typeface="Verdana" panose="020B0604030504040204" pitchFamily="34" charset="0"/>
                        </a:rPr>
                        <a:t>È  rivolto alle scuole dell’infanzia e alle scuole del I e del II ciclo di istruzione di tutto il territorio nazionale. È articolato in 4 assi ciascuno con i propri obiettivi specific</a:t>
                      </a:r>
                      <a:r>
                        <a:rPr lang="it-IT" sz="1400" b="0" i="0" kern="1200" dirty="0">
                          <a:solidFill>
                            <a:srgbClr val="002060"/>
                          </a:solidFill>
                          <a:effectLst/>
                          <a:latin typeface="Verdana" panose="020B0604030504040204" pitchFamily="34" charset="0"/>
                          <a:ea typeface="Verdana" panose="020B0604030504040204" pitchFamily="34" charset="0"/>
                          <a:cs typeface="+mn-cs"/>
                        </a:rPr>
                        <a:t>i:</a:t>
                      </a:r>
                    </a:p>
                    <a:p>
                      <a:r>
                        <a:rPr lang="it-IT" sz="1400" b="1" i="0" kern="1200" dirty="0">
                          <a:solidFill>
                            <a:srgbClr val="002060"/>
                          </a:solidFill>
                          <a:effectLst/>
                          <a:latin typeface="Verdana" panose="020B0604030504040204" pitchFamily="34" charset="0"/>
                          <a:ea typeface="Verdana" panose="020B0604030504040204" pitchFamily="34" charset="0"/>
                          <a:cs typeface="+mn-cs"/>
                        </a:rPr>
                        <a:t>“L’Asse 1 - Istruzione”</a:t>
                      </a:r>
                      <a:r>
                        <a:rPr lang="it-IT" sz="1400" b="0" i="0" kern="1200" dirty="0">
                          <a:solidFill>
                            <a:srgbClr val="002060"/>
                          </a:solidFill>
                          <a:effectLst/>
                          <a:latin typeface="Verdana" panose="020B0604030504040204" pitchFamily="34" charset="0"/>
                          <a:ea typeface="Verdana" panose="020B0604030504040204" pitchFamily="34" charset="0"/>
                          <a:cs typeface="+mn-cs"/>
                        </a:rPr>
                        <a:t> punta a investire nelle competenze, nell’istruzione e nell’apprendimento permanente.</a:t>
                      </a:r>
                    </a:p>
                    <a:p>
                      <a:r>
                        <a:rPr lang="it-IT" sz="1400" b="1" i="0" kern="1200" dirty="0">
                          <a:solidFill>
                            <a:srgbClr val="002060"/>
                          </a:solidFill>
                          <a:effectLst/>
                          <a:latin typeface="Verdana" panose="020B0604030504040204" pitchFamily="34" charset="0"/>
                          <a:ea typeface="Verdana" panose="020B0604030504040204" pitchFamily="34" charset="0"/>
                          <a:cs typeface="+mn-cs"/>
                        </a:rPr>
                        <a:t>“L’Asse 2 - Infrastrutture per l’istruzione”</a:t>
                      </a:r>
                      <a:r>
                        <a:rPr lang="it-IT" sz="1400" b="0" i="0" kern="1200" dirty="0">
                          <a:solidFill>
                            <a:srgbClr val="002060"/>
                          </a:solidFill>
                          <a:effectLst/>
                          <a:latin typeface="Verdana" panose="020B0604030504040204" pitchFamily="34" charset="0"/>
                          <a:ea typeface="Verdana" panose="020B0604030504040204" pitchFamily="34" charset="0"/>
                          <a:cs typeface="+mn-cs"/>
                        </a:rPr>
                        <a:t> mira a potenziare le infrastrutture scolastiche e le dotazioni tecnologiche.</a:t>
                      </a:r>
                    </a:p>
                    <a:p>
                      <a:r>
                        <a:rPr lang="it-IT" sz="1400" b="1" i="0" kern="1200" dirty="0">
                          <a:solidFill>
                            <a:srgbClr val="002060"/>
                          </a:solidFill>
                          <a:effectLst/>
                          <a:latin typeface="Verdana" panose="020B0604030504040204" pitchFamily="34" charset="0"/>
                          <a:ea typeface="Verdana" panose="020B0604030504040204" pitchFamily="34" charset="0"/>
                          <a:cs typeface="+mn-cs"/>
                        </a:rPr>
                        <a:t>“L’Asse 3 - Capacità istituzionale e amministrativa”</a:t>
                      </a:r>
                      <a:r>
                        <a:rPr lang="it-IT" sz="1400" b="0" i="0" kern="1200" dirty="0">
                          <a:solidFill>
                            <a:srgbClr val="002060"/>
                          </a:solidFill>
                          <a:effectLst/>
                          <a:latin typeface="Verdana" panose="020B0604030504040204" pitchFamily="34" charset="0"/>
                          <a:ea typeface="Verdana" panose="020B0604030504040204" pitchFamily="34" charset="0"/>
                          <a:cs typeface="+mn-cs"/>
                        </a:rPr>
                        <a:t> riguarda il rafforzamento della capacità istituzionale e la promozione di un’Amministrazione Pubblica efficiente (E-Government, Open data e Trasparenza, Sistema Nazionale di Valutazione, Formazione Dirigenti e Funzionari).</a:t>
                      </a:r>
                    </a:p>
                    <a:p>
                      <a:r>
                        <a:rPr lang="it-IT" sz="1400" b="1" i="0" kern="1200" dirty="0">
                          <a:solidFill>
                            <a:srgbClr val="002060"/>
                          </a:solidFill>
                          <a:effectLst/>
                          <a:latin typeface="Verdana" panose="020B0604030504040204" pitchFamily="34" charset="0"/>
                          <a:ea typeface="Verdana" panose="020B0604030504040204" pitchFamily="34" charset="0"/>
                          <a:cs typeface="+mn-cs"/>
                        </a:rPr>
                        <a:t>“L’Asse 4 - Assistenza tecnica"</a:t>
                      </a:r>
                      <a:r>
                        <a:rPr lang="it-IT" sz="1400" b="0" i="0" kern="1200" dirty="0">
                          <a:solidFill>
                            <a:srgbClr val="002060"/>
                          </a:solidFill>
                          <a:effectLst/>
                          <a:latin typeface="Verdana" panose="020B0604030504040204" pitchFamily="34" charset="0"/>
                          <a:ea typeface="Verdana" panose="020B0604030504040204" pitchFamily="34" charset="0"/>
                          <a:cs typeface="+mn-cs"/>
                        </a:rPr>
                        <a:t> è finalizzato a migliorare l’attuazione del Programma attraverso il rafforzamento della capacità di gestione dei Fondi (Servizi di supporto all’attuazione, Valutazione del programma, Disseminazione, Pubblicità e informazione).</a:t>
                      </a: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Il nostro Istituto ha approvato i seguenti moduli:</a:t>
                      </a:r>
                    </a:p>
                    <a:p>
                      <a:pPr algn="ctr" defTabSz="914400" fontAlgn="ctr">
                        <a:defRPr/>
                      </a:pPr>
                      <a:endParaRPr lang="it-IT" sz="1800" b="1"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it-IT" sz="1400" b="0" i="0" kern="1200" dirty="0">
                        <a:solidFill>
                          <a:srgbClr val="002060"/>
                        </a:solidFill>
                        <a:effectLst/>
                        <a:latin typeface="Verdana" panose="020B0604030504040204" pitchFamily="34" charset="0"/>
                        <a:ea typeface="Verdana" panose="020B0604030504040204" pitchFamily="34" charset="0"/>
                        <a:cs typeface="+mn-cs"/>
                      </a:endParaRPr>
                    </a:p>
                    <a:p>
                      <a:pPr algn="just" fontAlgn="ctr"/>
                      <a:endParaRPr lang="it-IT" sz="1400" b="0" dirty="0">
                        <a:solidFill>
                          <a:srgbClr val="002060"/>
                        </a:solidFill>
                        <a:effectLst/>
                        <a:latin typeface="Verdana" panose="020B0604030504040204" pitchFamily="34" charset="0"/>
                        <a:ea typeface="Verdana" panose="020B0604030504040204" pitchFamily="34" charset="0"/>
                      </a:endParaRPr>
                    </a:p>
                  </a:txBody>
                  <a:tcPr marL="7620" marR="7620" marT="7620" marB="7620" anchor="ctr">
                    <a:lnL>
                      <a:noFill/>
                    </a:lnL>
                    <a:lnR>
                      <a:noFill/>
                    </a:lnR>
                    <a:lnT w="1270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5404359"/>
                  </a:ext>
                </a:extLst>
              </a:tr>
            </a:tbl>
          </a:graphicData>
        </a:graphic>
      </p:graphicFrame>
    </p:spTree>
    <p:extLst>
      <p:ext uri="{BB962C8B-B14F-4D97-AF65-F5344CB8AC3E}">
        <p14:creationId xmlns:p14="http://schemas.microsoft.com/office/powerpoint/2010/main" val="662073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C146502-8FEC-4312-B371-86683FBEBF3A}"/>
              </a:ext>
            </a:extLst>
          </p:cNvPr>
          <p:cNvPicPr>
            <a:picLocks noChangeAspect="1"/>
          </p:cNvPicPr>
          <p:nvPr/>
        </p:nvPicPr>
        <p:blipFill>
          <a:blip r:embed="rId2"/>
          <a:stretch>
            <a:fillRect/>
          </a:stretch>
        </p:blipFill>
        <p:spPr>
          <a:xfrm>
            <a:off x="-3551" y="129309"/>
            <a:ext cx="12121660" cy="6059055"/>
          </a:xfrm>
          <a:prstGeom prst="rect">
            <a:avLst/>
          </a:prstGeom>
        </p:spPr>
      </p:pic>
      <p:pic>
        <p:nvPicPr>
          <p:cNvPr id="4" name="Immagine 3">
            <a:extLst>
              <a:ext uri="{FF2B5EF4-FFF2-40B4-BE49-F238E27FC236}">
                <a16:creationId xmlns:a16="http://schemas.microsoft.com/office/drawing/2014/main" id="{BAE1CD01-572F-4BEA-A7DC-F9544DED1372}"/>
              </a:ext>
            </a:extLst>
          </p:cNvPr>
          <p:cNvPicPr>
            <a:picLocks noChangeAspect="1"/>
          </p:cNvPicPr>
          <p:nvPr/>
        </p:nvPicPr>
        <p:blipFill rotWithShape="1">
          <a:blip r:embed="rId3"/>
          <a:srcRect t="32688" b="29540"/>
          <a:stretch/>
        </p:blipFill>
        <p:spPr>
          <a:xfrm>
            <a:off x="4068905" y="4747490"/>
            <a:ext cx="3828186" cy="1440874"/>
          </a:xfrm>
          <a:prstGeom prst="rect">
            <a:avLst/>
          </a:prstGeom>
          <a:ln>
            <a:noFill/>
          </a:ln>
          <a:effectLst>
            <a:softEdge rad="112500"/>
          </a:effectLst>
        </p:spPr>
      </p:pic>
    </p:spTree>
    <p:extLst>
      <p:ext uri="{BB962C8B-B14F-4D97-AF65-F5344CB8AC3E}">
        <p14:creationId xmlns:p14="http://schemas.microsoft.com/office/powerpoint/2010/main" val="1488967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D6EB996-BE7B-4CB2-95E7-732E7B36F6C7}"/>
              </a:ext>
            </a:extLst>
          </p:cNvPr>
          <p:cNvPicPr>
            <a:picLocks noChangeAspect="1"/>
          </p:cNvPicPr>
          <p:nvPr/>
        </p:nvPicPr>
        <p:blipFill rotWithShape="1">
          <a:blip r:embed="rId2"/>
          <a:srcRect t="2772" b="7082"/>
          <a:stretch/>
        </p:blipFill>
        <p:spPr>
          <a:xfrm>
            <a:off x="878888" y="967666"/>
            <a:ext cx="10254371" cy="5291091"/>
          </a:xfrm>
          <a:prstGeom prst="rect">
            <a:avLst/>
          </a:prstGeom>
          <a:ln>
            <a:noFill/>
          </a:ln>
          <a:effectLst>
            <a:softEdge rad="112500"/>
          </a:effectLst>
        </p:spPr>
      </p:pic>
      <p:sp>
        <p:nvSpPr>
          <p:cNvPr id="2" name="CasellaDiTesto 1">
            <a:extLst>
              <a:ext uri="{FF2B5EF4-FFF2-40B4-BE49-F238E27FC236}">
                <a16:creationId xmlns:a16="http://schemas.microsoft.com/office/drawing/2014/main" id="{7B2FA4E6-7A93-4840-8DC8-B8ABEB1E53DB}"/>
              </a:ext>
            </a:extLst>
          </p:cNvPr>
          <p:cNvSpPr txBox="1"/>
          <p:nvPr/>
        </p:nvSpPr>
        <p:spPr>
          <a:xfrm flipH="1">
            <a:off x="0" y="0"/>
            <a:ext cx="12192000" cy="646331"/>
          </a:xfrm>
          <a:prstGeom prst="rect">
            <a:avLst/>
          </a:prstGeom>
          <a:solidFill>
            <a:schemeClr val="accent2">
              <a:lumMod val="40000"/>
              <a:lumOff val="60000"/>
            </a:schemeClr>
          </a:solidFill>
        </p:spPr>
        <p:txBody>
          <a:bodyPr wrap="square" rtlCol="0">
            <a:spAutoFit/>
          </a:bodyPr>
          <a:lstStyle/>
          <a:p>
            <a:pPr algn="ctr"/>
            <a:r>
              <a:rPr lang="it-IT" sz="3600" dirty="0">
                <a:latin typeface="Berlin Sans FB Demi" panose="020E0802020502020306" pitchFamily="34" charset="0"/>
              </a:rPr>
              <a:t>Il nostro istituto presenta i PON…</a:t>
            </a:r>
          </a:p>
        </p:txBody>
      </p:sp>
    </p:spTree>
    <p:extLst>
      <p:ext uri="{BB962C8B-B14F-4D97-AF65-F5344CB8AC3E}">
        <p14:creationId xmlns:p14="http://schemas.microsoft.com/office/powerpoint/2010/main" val="404448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D364516-9D7A-4757-A05D-AA768D587ED0}"/>
              </a:ext>
            </a:extLst>
          </p:cNvPr>
          <p:cNvSpPr txBox="1"/>
          <p:nvPr/>
        </p:nvSpPr>
        <p:spPr>
          <a:xfrm>
            <a:off x="255372" y="360977"/>
            <a:ext cx="11681255" cy="1107996"/>
          </a:xfrm>
          <a:prstGeom prst="rect">
            <a:avLst/>
          </a:prstGeom>
          <a:noFill/>
        </p:spPr>
        <p:txBody>
          <a:bodyPr wrap="square">
            <a:spAutoFit/>
          </a:bodyPr>
          <a:lstStyle/>
          <a:p>
            <a:pPr algn="ctr" defTabSz="914400" fontAlgn="ctr">
              <a:defRPr/>
            </a:pPr>
            <a:r>
              <a:rPr lang="it-IT" sz="2400" b="1" dirty="0">
                <a:solidFill>
                  <a:schemeClr val="accent2">
                    <a:lumMod val="75000"/>
                  </a:schemeClr>
                </a:solidFill>
                <a:latin typeface="Bookman Old Style" panose="02050604050505020204" pitchFamily="18" charset="0"/>
                <a:ea typeface="Calibri" panose="020F0502020204030204" pitchFamily="34" charset="0"/>
                <a:cs typeface="Times New Roman" panose="02020603050405020304" pitchFamily="18" charset="0"/>
              </a:rPr>
              <a:t>10.1.1A-FSEPON-CA-2019-295 'INCLUSIONE E DIVERSITA''-2^ annualità</a:t>
            </a:r>
            <a:endParaRPr lang="it-IT" sz="2400" b="1" dirty="0">
              <a:solidFill>
                <a:srgbClr val="C00000"/>
              </a:solidFill>
              <a:latin typeface="Bookman Old Style" panose="02050604050505020204" pitchFamily="18" charset="0"/>
              <a:ea typeface="Calibri" panose="020F0502020204030204" pitchFamily="34" charset="0"/>
              <a:cs typeface="Times New Roman" panose="02020603050405020304" pitchFamily="18" charset="0"/>
            </a:endParaRPr>
          </a:p>
          <a:p>
            <a:pPr algn="ctr" defTabSz="914400" fontAlgn="ctr">
              <a:defRPr/>
            </a:pPr>
            <a:endParaRPr lang="it-IT" sz="2800"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endParaRPr>
          </a:p>
        </p:txBody>
      </p:sp>
      <p:graphicFrame>
        <p:nvGraphicFramePr>
          <p:cNvPr id="2" name="Tabella 1"/>
          <p:cNvGraphicFramePr>
            <a:graphicFrameLocks noGrp="1"/>
          </p:cNvGraphicFramePr>
          <p:nvPr>
            <p:extLst>
              <p:ext uri="{D42A27DB-BD31-4B8C-83A1-F6EECF244321}">
                <p14:modId xmlns:p14="http://schemas.microsoft.com/office/powerpoint/2010/main" val="1424763122"/>
              </p:ext>
            </p:extLst>
          </p:nvPr>
        </p:nvGraphicFramePr>
        <p:xfrm>
          <a:off x="1765954" y="1027521"/>
          <a:ext cx="8660090" cy="5140960"/>
        </p:xfrm>
        <a:graphic>
          <a:graphicData uri="http://schemas.openxmlformats.org/drawingml/2006/table">
            <a:tbl>
              <a:tblPr firstRow="1" bandRow="1">
                <a:tableStyleId>{5C22544A-7EE6-4342-B048-85BDC9FD1C3A}</a:tableStyleId>
              </a:tblPr>
              <a:tblGrid>
                <a:gridCol w="4330045">
                  <a:extLst>
                    <a:ext uri="{9D8B030D-6E8A-4147-A177-3AD203B41FA5}">
                      <a16:colId xmlns:a16="http://schemas.microsoft.com/office/drawing/2014/main" val="4086816377"/>
                    </a:ext>
                  </a:extLst>
                </a:gridCol>
                <a:gridCol w="4330045">
                  <a:extLst>
                    <a:ext uri="{9D8B030D-6E8A-4147-A177-3AD203B41FA5}">
                      <a16:colId xmlns:a16="http://schemas.microsoft.com/office/drawing/2014/main" val="3000792023"/>
                    </a:ext>
                  </a:extLst>
                </a:gridCol>
              </a:tblGrid>
              <a:tr h="352523">
                <a:tc>
                  <a:txBody>
                    <a:bodyPr/>
                    <a:lstStyle/>
                    <a:p>
                      <a:pPr algn="l" fontAlgn="t"/>
                      <a:r>
                        <a:rPr lang="it-IT" dirty="0" smtClean="0">
                          <a:effectLst/>
                          <a:latin typeface="Titillium Web"/>
                        </a:rPr>
                        <a:t>1-Musica </a:t>
                      </a:r>
                      <a:r>
                        <a:rPr lang="it-IT" dirty="0">
                          <a:effectLst/>
                          <a:latin typeface="Titillium Web"/>
                        </a:rPr>
                        <a:t>strumentale; canto corale</a:t>
                      </a:r>
                    </a:p>
                  </a:txBody>
                  <a:tcPr marL="50800" marR="50800" marT="50800" marB="50800"/>
                </a:tc>
                <a:tc>
                  <a:txBody>
                    <a:bodyPr/>
                    <a:lstStyle/>
                    <a:p>
                      <a:pPr algn="l" fontAlgn="t"/>
                      <a:r>
                        <a:rPr lang="it-IT" dirty="0">
                          <a:effectLst/>
                          <a:latin typeface="Titillium Web"/>
                        </a:rPr>
                        <a:t>La musica' in </a:t>
                      </a:r>
                      <a:r>
                        <a:rPr lang="it-IT" dirty="0" err="1">
                          <a:effectLst/>
                          <a:latin typeface="Titillium Web"/>
                        </a:rPr>
                        <a:t>canto'</a:t>
                      </a:r>
                      <a:endParaRPr lang="it-IT" dirty="0">
                        <a:effectLst/>
                        <a:latin typeface="Titillium Web"/>
                      </a:endParaRPr>
                    </a:p>
                  </a:txBody>
                  <a:tcPr marL="50800" marR="50800" marT="50800" marB="50800"/>
                </a:tc>
                <a:extLst>
                  <a:ext uri="{0D108BD9-81ED-4DB2-BD59-A6C34878D82A}">
                    <a16:rowId xmlns:a16="http://schemas.microsoft.com/office/drawing/2014/main" val="3709455371"/>
                  </a:ext>
                </a:extLst>
              </a:tr>
              <a:tr h="624675">
                <a:tc>
                  <a:txBody>
                    <a:bodyPr/>
                    <a:lstStyle/>
                    <a:p>
                      <a:pPr algn="l" fontAlgn="t"/>
                      <a:r>
                        <a:rPr lang="it-IT" dirty="0" smtClean="0">
                          <a:effectLst/>
                          <a:latin typeface="Titillium Web"/>
                        </a:rPr>
                        <a:t>2-Arte</a:t>
                      </a:r>
                      <a:r>
                        <a:rPr lang="it-IT" dirty="0">
                          <a:effectLst/>
                          <a:latin typeface="Titillium Web"/>
                        </a:rPr>
                        <a:t>; scrittura creativa; teatro</a:t>
                      </a:r>
                    </a:p>
                  </a:txBody>
                  <a:tcPr marL="50800" marR="50800" marT="50800" marB="50800"/>
                </a:tc>
                <a:tc>
                  <a:txBody>
                    <a:bodyPr/>
                    <a:lstStyle/>
                    <a:p>
                      <a:pPr algn="l" fontAlgn="t"/>
                      <a:r>
                        <a:rPr lang="it-IT" dirty="0">
                          <a:effectLst/>
                          <a:latin typeface="Titillium Web"/>
                        </a:rPr>
                        <a:t>'LEGGERE IL MONDO ATTRAVERSO LE STORIE"'</a:t>
                      </a:r>
                    </a:p>
                  </a:txBody>
                  <a:tcPr marL="50800" marR="50800" marT="50800" marB="50800"/>
                </a:tc>
                <a:extLst>
                  <a:ext uri="{0D108BD9-81ED-4DB2-BD59-A6C34878D82A}">
                    <a16:rowId xmlns:a16="http://schemas.microsoft.com/office/drawing/2014/main" val="495947212"/>
                  </a:ext>
                </a:extLst>
              </a:tr>
              <a:tr h="614914">
                <a:tc>
                  <a:txBody>
                    <a:bodyPr/>
                    <a:lstStyle/>
                    <a:p>
                      <a:r>
                        <a:rPr lang="it-IT" dirty="0" smtClean="0"/>
                        <a:t>3-Potenziamento della lingua straniera	'ENGLISH IS EASY'</a:t>
                      </a:r>
                      <a:endParaRPr lang="it-IT" dirty="0"/>
                    </a:p>
                  </a:txBody>
                  <a:tcPr/>
                </a:tc>
                <a:tc>
                  <a:txBody>
                    <a:bodyPr/>
                    <a:lstStyle/>
                    <a:p>
                      <a:r>
                        <a:rPr lang="it-IT" dirty="0" smtClean="0"/>
                        <a:t>Potenziamento della lingua straniera	'ENGLISH IS EASY'</a:t>
                      </a:r>
                      <a:endParaRPr lang="it-IT" dirty="0"/>
                    </a:p>
                  </a:txBody>
                  <a:tcPr/>
                </a:tc>
                <a:extLst>
                  <a:ext uri="{0D108BD9-81ED-4DB2-BD59-A6C34878D82A}">
                    <a16:rowId xmlns:a16="http://schemas.microsoft.com/office/drawing/2014/main" val="2264665371"/>
                  </a:ext>
                </a:extLst>
              </a:tr>
              <a:tr h="351380">
                <a:tc>
                  <a:txBody>
                    <a:bodyPr/>
                    <a:lstStyle/>
                    <a:p>
                      <a:r>
                        <a:rPr lang="it-IT" dirty="0" smtClean="0"/>
                        <a:t>4-Potenziamento della lingua straniera	</a:t>
                      </a:r>
                      <a:endParaRPr lang="it-IT" dirty="0"/>
                    </a:p>
                  </a:txBody>
                  <a:tcPr/>
                </a:tc>
                <a:tc>
                  <a:txBody>
                    <a:bodyPr/>
                    <a:lstStyle/>
                    <a:p>
                      <a:r>
                        <a:rPr lang="it-IT" dirty="0" smtClean="0"/>
                        <a:t>'ME AND YOU'</a:t>
                      </a:r>
                      <a:endParaRPr lang="it-IT" dirty="0"/>
                    </a:p>
                  </a:txBody>
                  <a:tcPr/>
                </a:tc>
                <a:extLst>
                  <a:ext uri="{0D108BD9-81ED-4DB2-BD59-A6C34878D82A}">
                    <a16:rowId xmlns:a16="http://schemas.microsoft.com/office/drawing/2014/main" val="3108098057"/>
                  </a:ext>
                </a:extLst>
              </a:tr>
              <a:tr h="878449">
                <a:tc>
                  <a:txBody>
                    <a:bodyPr/>
                    <a:lstStyle/>
                    <a:p>
                      <a:r>
                        <a:rPr lang="it-IT" dirty="0" smtClean="0"/>
                        <a:t>5-Laboratorio creativo e artigianale per la valorizzazione delle vocazioni territoriali	Arte orafa a scuola</a:t>
                      </a:r>
                      <a:endParaRPr lang="it-IT" dirty="0"/>
                    </a:p>
                  </a:txBody>
                  <a:tcPr/>
                </a:tc>
                <a:tc>
                  <a:txBody>
                    <a:bodyPr/>
                    <a:lstStyle/>
                    <a:p>
                      <a:r>
                        <a:rPr lang="it-IT" dirty="0" smtClean="0"/>
                        <a:t>	Arte orafa a scuola</a:t>
                      </a:r>
                      <a:endParaRPr lang="it-IT" dirty="0"/>
                    </a:p>
                  </a:txBody>
                  <a:tcPr/>
                </a:tc>
                <a:extLst>
                  <a:ext uri="{0D108BD9-81ED-4DB2-BD59-A6C34878D82A}">
                    <a16:rowId xmlns:a16="http://schemas.microsoft.com/office/drawing/2014/main" val="4060031324"/>
                  </a:ext>
                </a:extLst>
              </a:tr>
              <a:tr h="351380">
                <a:tc>
                  <a:txBody>
                    <a:bodyPr/>
                    <a:lstStyle/>
                    <a:p>
                      <a:r>
                        <a:rPr lang="it-IT" dirty="0" smtClean="0"/>
                        <a:t>6-Innovazione didattica e digitale	</a:t>
                      </a:r>
                      <a:endParaRPr lang="it-IT" dirty="0"/>
                    </a:p>
                  </a:txBody>
                  <a:tcPr/>
                </a:tc>
                <a:tc>
                  <a:txBody>
                    <a:bodyPr/>
                    <a:lstStyle/>
                    <a:p>
                      <a:r>
                        <a:rPr lang="it-IT" dirty="0" smtClean="0"/>
                        <a:t>	'IO SONO UN TINKER'</a:t>
                      </a:r>
                      <a:endParaRPr lang="it-IT" dirty="0"/>
                    </a:p>
                  </a:txBody>
                  <a:tcPr/>
                </a:tc>
                <a:extLst>
                  <a:ext uri="{0D108BD9-81ED-4DB2-BD59-A6C34878D82A}">
                    <a16:rowId xmlns:a16="http://schemas.microsoft.com/office/drawing/2014/main" val="800690120"/>
                  </a:ext>
                </a:extLst>
              </a:tr>
              <a:tr h="614914">
                <a:tc>
                  <a:txBody>
                    <a:bodyPr/>
                    <a:lstStyle/>
                    <a:p>
                      <a:r>
                        <a:rPr lang="it-IT" dirty="0" smtClean="0"/>
                        <a:t>7-Laboratori di educazione finanziaria e al risparmio	</a:t>
                      </a:r>
                      <a:endParaRPr lang="it-IT" dirty="0"/>
                    </a:p>
                  </a:txBody>
                  <a:tcPr/>
                </a:tc>
                <a:tc>
                  <a:txBody>
                    <a:bodyPr/>
                    <a:lstStyle/>
                    <a:p>
                      <a:r>
                        <a:rPr lang="it-IT" baseline="0" dirty="0" smtClean="0"/>
                        <a:t>    </a:t>
                      </a:r>
                      <a:r>
                        <a:rPr lang="it-IT" dirty="0" smtClean="0"/>
                        <a:t>'CONTARE IL MONDO'</a:t>
                      </a:r>
                      <a:endParaRPr lang="it-IT" dirty="0"/>
                    </a:p>
                  </a:txBody>
                  <a:tcPr/>
                </a:tc>
                <a:extLst>
                  <a:ext uri="{0D108BD9-81ED-4DB2-BD59-A6C34878D82A}">
                    <a16:rowId xmlns:a16="http://schemas.microsoft.com/office/drawing/2014/main" val="3804812574"/>
                  </a:ext>
                </a:extLst>
              </a:tr>
              <a:tr h="1141984">
                <a:tc>
                  <a:txBody>
                    <a:bodyPr/>
                    <a:lstStyle/>
                    <a:p>
                      <a:r>
                        <a:rPr lang="it-IT" dirty="0" smtClean="0"/>
                        <a:t>8-Laboratori di educazione finanziaria e al risparmio	</a:t>
                      </a:r>
                    </a:p>
                    <a:p>
                      <a:r>
                        <a:rPr lang="it-IT" dirty="0" smtClean="0"/>
                        <a:t>9-Laboratori di educazione alimentare	</a:t>
                      </a:r>
                      <a:endParaRPr lang="it-IT" dirty="0"/>
                    </a:p>
                  </a:txBody>
                  <a:tcPr/>
                </a:tc>
                <a:tc>
                  <a:txBody>
                    <a:bodyPr/>
                    <a:lstStyle/>
                    <a:p>
                      <a:r>
                        <a:rPr lang="it-IT" dirty="0" smtClean="0"/>
                        <a:t>'NUOVI ORIZZONTI INTORNO A ME'</a:t>
                      </a:r>
                    </a:p>
                    <a:p>
                      <a:endParaRPr lang="it-IT" dirty="0" smtClean="0"/>
                    </a:p>
                    <a:p>
                      <a:r>
                        <a:rPr lang="it-IT" dirty="0" smtClean="0"/>
                        <a:t>La cucina di Donna regina</a:t>
                      </a:r>
                    </a:p>
                    <a:p>
                      <a:endParaRPr lang="it-IT" dirty="0"/>
                    </a:p>
                  </a:txBody>
                  <a:tcPr/>
                </a:tc>
                <a:extLst>
                  <a:ext uri="{0D108BD9-81ED-4DB2-BD59-A6C34878D82A}">
                    <a16:rowId xmlns:a16="http://schemas.microsoft.com/office/drawing/2014/main" val="1924607983"/>
                  </a:ext>
                </a:extLst>
              </a:tr>
            </a:tbl>
          </a:graphicData>
        </a:graphic>
      </p:graphicFrame>
    </p:spTree>
    <p:extLst>
      <p:ext uri="{BB962C8B-B14F-4D97-AF65-F5344CB8AC3E}">
        <p14:creationId xmlns:p14="http://schemas.microsoft.com/office/powerpoint/2010/main" val="3956884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6CE05EC-8FEE-4BF6-A8B8-22BC7FAD6682}"/>
              </a:ext>
            </a:extLst>
          </p:cNvPr>
          <p:cNvSpPr txBox="1"/>
          <p:nvPr/>
        </p:nvSpPr>
        <p:spPr>
          <a:xfrm>
            <a:off x="263610" y="255373"/>
            <a:ext cx="5832389" cy="4105996"/>
          </a:xfrm>
          <a:prstGeom prst="rect">
            <a:avLst/>
          </a:prstGeom>
          <a:noFill/>
        </p:spPr>
        <p:txBody>
          <a:bodyPr wrap="square">
            <a:spAutoFit/>
          </a:bodyPr>
          <a:lstStyle/>
          <a:p>
            <a:pPr fontAlgn="t"/>
            <a:r>
              <a:rPr lang="it-IT" b="1" dirty="0"/>
              <a:t>1-Musica strumentale; canto </a:t>
            </a:r>
            <a:r>
              <a:rPr lang="it-IT" b="1" dirty="0" smtClean="0"/>
              <a:t>corale</a:t>
            </a:r>
          </a:p>
          <a:p>
            <a:pPr fontAlgn="t"/>
            <a:r>
              <a:rPr lang="it-IT" b="1" dirty="0" smtClean="0"/>
              <a:t>LA MUSICA IN CANTO</a:t>
            </a:r>
          </a:p>
          <a:p>
            <a:pPr fontAlgn="t"/>
            <a:endParaRPr lang="it-IT" b="1" dirty="0"/>
          </a:p>
          <a:p>
            <a:pPr fontAlgn="t"/>
            <a:endParaRPr lang="it-IT" b="1" dirty="0"/>
          </a:p>
          <a:p>
            <a:pPr>
              <a:lnSpc>
                <a:spcPct val="107000"/>
              </a:lnSpc>
              <a:spcAft>
                <a:spcPts val="800"/>
              </a:spcAft>
            </a:pPr>
            <a:r>
              <a:rPr lang="it-IT" sz="1600" dirty="0">
                <a:latin typeface="Calibri" panose="020F0502020204030204" pitchFamily="34" charset="0"/>
                <a:ea typeface="Calibri" panose="020F0502020204030204" pitchFamily="34" charset="0"/>
                <a:cs typeface="Times New Roman" panose="02020603050405020304" pitchFamily="18" charset="0"/>
              </a:rPr>
              <a:t>Il percorso laboratoriale di musica </a:t>
            </a:r>
            <a:r>
              <a:rPr lang="it-IT"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(classi seconde</a:t>
            </a:r>
            <a:r>
              <a:rPr lang="it-IT" sz="1600" dirty="0">
                <a:latin typeface="Calibri" panose="020F0502020204030204" pitchFamily="34" charset="0"/>
                <a:ea typeface="Calibri" panose="020F0502020204030204" pitchFamily="34" charset="0"/>
                <a:cs typeface="Times New Roman" panose="02020603050405020304" pitchFamily="18" charset="0"/>
              </a:rPr>
              <a:t>)  si fonderà sui seguenti obiettivi: contaminare i linguaggi artistici di musica e pittura; nutrire l'immaginazione e la creatività; far percepire la possibilità di molteplici punti di vista attraverso la conoscenza dei vari linguaggi musicali nelle diverse culture; avvicinare i ragazzi alla musica in modo naturale; supportarsi, motivarsi, essere l’uno per l’altro uno stimolo. Aiutare i più deboli a sentirsi protagonisti anche attraverso l’uso di altri linguaggi.</a:t>
            </a:r>
          </a:p>
          <a:p>
            <a:pPr>
              <a:lnSpc>
                <a:spcPct val="107000"/>
              </a:lnSpc>
              <a:spcAft>
                <a:spcPts val="800"/>
              </a:spcAft>
            </a:pPr>
            <a:r>
              <a:rPr lang="pt-BR" b="1" dirty="0">
                <a:latin typeface="Calibri" panose="020F0502020204030204" pitchFamily="34" charset="0"/>
                <a:ea typeface="Calibri" panose="020F0502020204030204" pitchFamily="34" charset="0"/>
                <a:cs typeface="Times New Roman" panose="02020603050405020304" pitchFamily="18" charset="0"/>
              </a:rPr>
              <a:t>OLIVIERO NADIA (Esperto)</a:t>
            </a:r>
          </a:p>
          <a:p>
            <a:pPr>
              <a:lnSpc>
                <a:spcPct val="107000"/>
              </a:lnSpc>
              <a:spcAft>
                <a:spcPts val="800"/>
              </a:spcAft>
            </a:pPr>
            <a:r>
              <a:rPr lang="pt-BR" b="1" dirty="0">
                <a:latin typeface="Calibri" panose="020F0502020204030204" pitchFamily="34" charset="0"/>
                <a:ea typeface="Calibri" panose="020F0502020204030204" pitchFamily="34" charset="0"/>
                <a:cs typeface="Times New Roman" panose="02020603050405020304" pitchFamily="18" charset="0"/>
              </a:rPr>
              <a:t>Sposito Emilia Anna Maria (Tutor)</a:t>
            </a:r>
            <a:endParaRPr lang="it-IT"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6740164" y="709747"/>
            <a:ext cx="4212996" cy="2808664"/>
          </a:xfrm>
          <a:prstGeom prst="rect">
            <a:avLst/>
          </a:prstGeom>
        </p:spPr>
      </p:pic>
      <p:pic>
        <p:nvPicPr>
          <p:cNvPr id="3" name="Immagine 2"/>
          <p:cNvPicPr>
            <a:picLocks noChangeAspect="1"/>
          </p:cNvPicPr>
          <p:nvPr/>
        </p:nvPicPr>
        <p:blipFill>
          <a:blip r:embed="rId3"/>
          <a:stretch>
            <a:fillRect/>
          </a:stretch>
        </p:blipFill>
        <p:spPr>
          <a:xfrm>
            <a:off x="7542425" y="3518411"/>
            <a:ext cx="2857500" cy="2743200"/>
          </a:xfrm>
          <a:prstGeom prst="rect">
            <a:avLst/>
          </a:prstGeom>
        </p:spPr>
      </p:pic>
    </p:spTree>
    <p:extLst>
      <p:ext uri="{BB962C8B-B14F-4D97-AF65-F5344CB8AC3E}">
        <p14:creationId xmlns:p14="http://schemas.microsoft.com/office/powerpoint/2010/main" val="3073880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D83B4DC-CF14-4335-82CE-A30B01993DF6}"/>
              </a:ext>
            </a:extLst>
          </p:cNvPr>
          <p:cNvSpPr txBox="1"/>
          <p:nvPr/>
        </p:nvSpPr>
        <p:spPr>
          <a:xfrm>
            <a:off x="105002" y="204471"/>
            <a:ext cx="6096000" cy="5969583"/>
          </a:xfrm>
          <a:prstGeom prst="rect">
            <a:avLst/>
          </a:prstGeom>
          <a:noFill/>
        </p:spPr>
        <p:txBody>
          <a:bodyPr wrap="square">
            <a:spAutoFit/>
          </a:bodyPr>
          <a:lstStyle/>
          <a:p>
            <a:pPr>
              <a:lnSpc>
                <a:spcPct val="107000"/>
              </a:lnSpc>
              <a:spcAft>
                <a:spcPts val="800"/>
              </a:spcAft>
            </a:pPr>
            <a:r>
              <a:rPr lang="it-IT"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2-Arte</a:t>
            </a:r>
            <a:r>
              <a:rPr lang="it-IT"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scrittura creativa; teatro	</a:t>
            </a:r>
            <a:endParaRPr lang="it-IT"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'LEGGERE </a:t>
            </a:r>
            <a:r>
              <a:rPr lang="it-IT"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MONDO ATTRAVERSO LE STORIE</a:t>
            </a:r>
            <a:r>
              <a:rPr lang="it-IT"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sz="1600" dirty="0">
                <a:latin typeface="Calibri" panose="020F0502020204030204" pitchFamily="34" charset="0"/>
                <a:ea typeface="Calibri" panose="020F0502020204030204" pitchFamily="34" charset="0"/>
                <a:cs typeface="Times New Roman" panose="02020603050405020304" pitchFamily="18" charset="0"/>
              </a:rPr>
              <a:t>L’atelier di lettura e scrittura creativa ha come obiettivi l' interazione con  gli altri, il confronto con l’esperienza attraverso strumenti specifici, la costruzione di un personale percorso di apprendimento in sintonia con i propri tempi e ritmi. Il progetto di innovazione didattica risponde coerentemente all'esigenza di ampliare l'offerta formativa in funzione dei bisogni cognitivi. L'organizzazione di gruppi per livelli di competenze facilita la risposta alle richieste dei diversi stili cognitivi e consente la progettazione di interventi didattici funzionali. Attraverso la differenziazione dei percorsi si può effettuare potenziamento e recupero in maniera programmata, coinvolgendo in questo programma anche le famiglie.</a:t>
            </a:r>
          </a:p>
          <a:p>
            <a:pPr>
              <a:lnSpc>
                <a:spcPct val="107000"/>
              </a:lnSpc>
              <a:spcAft>
                <a:spcPts val="800"/>
              </a:spcAft>
            </a:pPr>
            <a:r>
              <a:rPr lang="it-IT" sz="1600" dirty="0">
                <a:latin typeface="Calibri" panose="020F0502020204030204" pitchFamily="34" charset="0"/>
                <a:ea typeface="Calibri" panose="020F0502020204030204" pitchFamily="34" charset="0"/>
                <a:cs typeface="Times New Roman" panose="02020603050405020304" pitchFamily="18" charset="0"/>
              </a:rPr>
              <a:t>La finalità del modulo, quindi, è l’acquisizione di un metodo di studio, insieme al recupero e al rafforzamento delle abilità linguistiche, con un percorso didattico diversificato, individualizzato e attuato con apposite </a:t>
            </a:r>
            <a:r>
              <a:rPr lang="it-IT" sz="1600" dirty="0" err="1" smtClean="0">
                <a:latin typeface="Calibri" panose="020F0502020204030204" pitchFamily="34" charset="0"/>
                <a:ea typeface="Calibri" panose="020F0502020204030204" pitchFamily="34" charset="0"/>
                <a:cs typeface="Times New Roman" panose="02020603050405020304" pitchFamily="18" charset="0"/>
              </a:rPr>
              <a:t>strategie.Il</a:t>
            </a:r>
            <a:r>
              <a:rPr lang="it-IT" sz="1600" dirty="0" smtClean="0">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laboratorio di scrittura creativa è destinato a 15 alunni, provenienti dall’Interclasse </a:t>
            </a:r>
            <a:r>
              <a:rPr lang="it-IT"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seconda.</a:t>
            </a:r>
          </a:p>
          <a:p>
            <a:pPr>
              <a:lnSpc>
                <a:spcPct val="107000"/>
              </a:lnSpc>
              <a:spcAft>
                <a:spcPts val="800"/>
              </a:spcAft>
            </a:pPr>
            <a:r>
              <a:rPr lang="it-IT" b="1" dirty="0" smtClean="0">
                <a:latin typeface="Calibri" panose="020F0502020204030204" pitchFamily="34" charset="0"/>
                <a:ea typeface="Calibri" panose="020F0502020204030204" pitchFamily="34" charset="0"/>
                <a:cs typeface="Times New Roman" panose="02020603050405020304" pitchFamily="18" charset="0"/>
              </a:rPr>
              <a:t>Docente</a:t>
            </a:r>
            <a:r>
              <a:rPr lang="it-IT" b="1" dirty="0" smtClean="0">
                <a:effectLst/>
                <a:latin typeface="Calibri" panose="020F0502020204030204" pitchFamily="34" charset="0"/>
                <a:ea typeface="Calibri" panose="020F0502020204030204" pitchFamily="34" charset="0"/>
                <a:cs typeface="Times New Roman" panose="02020603050405020304" pitchFamily="18" charset="0"/>
              </a:rPr>
              <a:t> Esperto Avitabile Maria- </a:t>
            </a:r>
            <a:r>
              <a:rPr lang="it-IT" b="1" dirty="0">
                <a:effectLst/>
                <a:latin typeface="Calibri" panose="020F0502020204030204" pitchFamily="34" charset="0"/>
                <a:ea typeface="Calibri" panose="020F0502020204030204" pitchFamily="34" charset="0"/>
                <a:cs typeface="Times New Roman" panose="02020603050405020304" pitchFamily="18" charset="0"/>
              </a:rPr>
              <a:t>Tutor docente </a:t>
            </a:r>
            <a:r>
              <a:rPr lang="it-IT" b="1" i="1" dirty="0" smtClean="0">
                <a:effectLst/>
                <a:latin typeface="Calibri" panose="020F0502020204030204" pitchFamily="34" charset="0"/>
                <a:ea typeface="Calibri" panose="020F0502020204030204" pitchFamily="34" charset="0"/>
                <a:cs typeface="Times New Roman" panose="02020603050405020304" pitchFamily="18" charset="0"/>
              </a:rPr>
              <a:t>Vitiello Immacolata</a:t>
            </a:r>
            <a:endParaRPr lang="it-IT"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7063818" y="204471"/>
            <a:ext cx="4156208" cy="2516454"/>
          </a:xfrm>
          <a:prstGeom prst="rect">
            <a:avLst/>
          </a:prstGeom>
        </p:spPr>
      </p:pic>
      <p:pic>
        <p:nvPicPr>
          <p:cNvPr id="4" name="Immagine 3"/>
          <p:cNvPicPr>
            <a:picLocks noChangeAspect="1"/>
          </p:cNvPicPr>
          <p:nvPr/>
        </p:nvPicPr>
        <p:blipFill>
          <a:blip r:embed="rId3"/>
          <a:stretch>
            <a:fillRect/>
          </a:stretch>
        </p:blipFill>
        <p:spPr>
          <a:xfrm>
            <a:off x="7635812" y="3660602"/>
            <a:ext cx="3798902" cy="2136882"/>
          </a:xfrm>
          <a:prstGeom prst="rect">
            <a:avLst/>
          </a:prstGeom>
        </p:spPr>
      </p:pic>
    </p:spTree>
    <p:extLst>
      <p:ext uri="{BB962C8B-B14F-4D97-AF65-F5344CB8AC3E}">
        <p14:creationId xmlns:p14="http://schemas.microsoft.com/office/powerpoint/2010/main" val="3523920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DD3A65C-6A1F-4F02-8C9B-885BE687E790}"/>
              </a:ext>
            </a:extLst>
          </p:cNvPr>
          <p:cNvSpPr txBox="1"/>
          <p:nvPr/>
        </p:nvSpPr>
        <p:spPr>
          <a:xfrm>
            <a:off x="157018" y="327820"/>
            <a:ext cx="5551055" cy="5207836"/>
          </a:xfrm>
          <a:prstGeom prst="rect">
            <a:avLst/>
          </a:prstGeom>
          <a:noFill/>
        </p:spPr>
        <p:txBody>
          <a:bodyPr wrap="square">
            <a:spAutoFit/>
          </a:bodyPr>
          <a:lstStyle/>
          <a:p>
            <a:pPr>
              <a:lnSpc>
                <a:spcPct val="107000"/>
              </a:lnSpc>
              <a:spcAft>
                <a:spcPts val="800"/>
              </a:spcAft>
            </a:pPr>
            <a:r>
              <a:rPr lang="it-IT"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3-Potenziamento della lingua straniera	'ENGLISH IS </a:t>
            </a:r>
            <a:r>
              <a:rPr lang="it-IT"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EASY‘</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Nell’ambito della “Strategia di Europa 2020” la conoscenza delle lingue straniere è definita “competenza chiave” per riuscire a stare al passo con il processo continuo di internazionalizzazione e per l’apprendimento permanente. Questo modulo (</a:t>
            </a: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Classi </a:t>
            </a:r>
            <a:r>
              <a:rPr lang="it-IT"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prime) </a:t>
            </a:r>
            <a:r>
              <a:rPr lang="it-IT" dirty="0" smtClean="0">
                <a:latin typeface="Calibri" panose="020F0502020204030204" pitchFamily="34" charset="0"/>
                <a:ea typeface="Calibri" panose="020F0502020204030204" pitchFamily="34" charset="0"/>
                <a:cs typeface="Times New Roman" panose="02020603050405020304" pitchFamily="18" charset="0"/>
              </a:rPr>
              <a:t>nasce </a:t>
            </a:r>
            <a:r>
              <a:rPr lang="it-IT" dirty="0">
                <a:latin typeface="Calibri" panose="020F0502020204030204" pitchFamily="34" charset="0"/>
                <a:ea typeface="Calibri" panose="020F0502020204030204" pitchFamily="34" charset="0"/>
                <a:cs typeface="Times New Roman" panose="02020603050405020304" pitchFamily="18" charset="0"/>
              </a:rPr>
              <a:t>dall’esigenza di “costruire” ed integrare i cittadini europei  e favorire la mobilità sociale anche degli alunni più deboli. Alla base c’è la consapevolezza di vivere in un mondo globalizzato che richiede competenze adeguate: dall’uso del Web, alla comunicazione, nell’ottica della cittadinanza globale e multiculturale</a:t>
            </a:r>
            <a:r>
              <a:rPr lang="it-IT"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it-IT"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smtClean="0">
                <a:effectLst/>
                <a:latin typeface="Calibri" panose="020F0502020204030204" pitchFamily="34" charset="0"/>
                <a:ea typeface="Calibri" panose="020F0502020204030204" pitchFamily="34" charset="0"/>
                <a:cs typeface="Times New Roman" panose="02020603050405020304" pitchFamily="18" charset="0"/>
              </a:rPr>
              <a:t>Docente Esperto esterno - </a:t>
            </a:r>
            <a:r>
              <a:rPr lang="it-IT" b="1" dirty="0">
                <a:effectLst/>
                <a:latin typeface="Calibri" panose="020F0502020204030204" pitchFamily="34" charset="0"/>
                <a:ea typeface="Calibri" panose="020F0502020204030204" pitchFamily="34" charset="0"/>
                <a:cs typeface="Times New Roman" panose="02020603050405020304" pitchFamily="18" charset="0"/>
              </a:rPr>
              <a:t>Docente </a:t>
            </a:r>
            <a:r>
              <a:rPr lang="it-IT" b="1" dirty="0" smtClean="0">
                <a:latin typeface="Calibri" panose="020F0502020204030204" pitchFamily="34" charset="0"/>
                <a:ea typeface="Calibri" panose="020F0502020204030204" pitchFamily="34" charset="0"/>
                <a:cs typeface="Times New Roman" panose="02020603050405020304" pitchFamily="18" charset="0"/>
              </a:rPr>
              <a:t>T</a:t>
            </a:r>
            <a:r>
              <a:rPr lang="it-IT" b="1" dirty="0" smtClean="0">
                <a:effectLst/>
                <a:latin typeface="Calibri" panose="020F0502020204030204" pitchFamily="34" charset="0"/>
                <a:ea typeface="Calibri" panose="020F0502020204030204" pitchFamily="34" charset="0"/>
                <a:cs typeface="Times New Roman" panose="02020603050405020304" pitchFamily="18" charset="0"/>
              </a:rPr>
              <a:t>utor </a:t>
            </a:r>
            <a:r>
              <a:rPr lang="it-IT" b="1" dirty="0" err="1" smtClean="0">
                <a:effectLst/>
                <a:latin typeface="Calibri" panose="020F0502020204030204" pitchFamily="34" charset="0"/>
                <a:ea typeface="Calibri" panose="020F0502020204030204" pitchFamily="34" charset="0"/>
                <a:cs typeface="Times New Roman" panose="02020603050405020304" pitchFamily="18" charset="0"/>
              </a:rPr>
              <a:t>Antignani</a:t>
            </a:r>
            <a:r>
              <a:rPr lang="it-IT" b="1" dirty="0" smtClean="0">
                <a:effectLst/>
                <a:latin typeface="Calibri" panose="020F0502020204030204" pitchFamily="34" charset="0"/>
                <a:ea typeface="Calibri" panose="020F0502020204030204" pitchFamily="34" charset="0"/>
                <a:cs typeface="Times New Roman" panose="02020603050405020304" pitchFamily="18" charset="0"/>
              </a:rPr>
              <a:t> Orsola</a:t>
            </a:r>
            <a:endParaRPr lang="it-IT"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8116429" y="640431"/>
            <a:ext cx="2143125" cy="2143125"/>
          </a:xfrm>
          <a:prstGeom prst="rect">
            <a:avLst/>
          </a:prstGeom>
        </p:spPr>
      </p:pic>
      <p:pic>
        <p:nvPicPr>
          <p:cNvPr id="5" name="Immagine 4"/>
          <p:cNvPicPr>
            <a:picLocks noChangeAspect="1"/>
          </p:cNvPicPr>
          <p:nvPr/>
        </p:nvPicPr>
        <p:blipFill>
          <a:blip r:embed="rId3"/>
          <a:stretch>
            <a:fillRect/>
          </a:stretch>
        </p:blipFill>
        <p:spPr>
          <a:xfrm>
            <a:off x="7057963" y="3469065"/>
            <a:ext cx="4396778" cy="2471470"/>
          </a:xfrm>
          <a:prstGeom prst="rect">
            <a:avLst/>
          </a:prstGeom>
        </p:spPr>
      </p:pic>
    </p:spTree>
    <p:extLst>
      <p:ext uri="{BB962C8B-B14F-4D97-AF65-F5344CB8AC3E}">
        <p14:creationId xmlns:p14="http://schemas.microsoft.com/office/powerpoint/2010/main" val="922089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6FF7556-67F0-4680-B8EC-6A236DC9BD27}"/>
              </a:ext>
            </a:extLst>
          </p:cNvPr>
          <p:cNvSpPr txBox="1"/>
          <p:nvPr/>
        </p:nvSpPr>
        <p:spPr>
          <a:xfrm>
            <a:off x="129310" y="296815"/>
            <a:ext cx="5449455" cy="4337341"/>
          </a:xfrm>
          <a:prstGeom prst="rect">
            <a:avLst/>
          </a:prstGeom>
          <a:noFill/>
        </p:spPr>
        <p:txBody>
          <a:bodyPr wrap="square">
            <a:spAutoFit/>
          </a:bodyPr>
          <a:lstStyle/>
          <a:p>
            <a:pPr>
              <a:lnSpc>
                <a:spcPct val="107000"/>
              </a:lnSpc>
              <a:spcAft>
                <a:spcPts val="800"/>
              </a:spcAft>
            </a:pPr>
            <a:r>
              <a:rPr lang="it-IT"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Potenziamento della lingua </a:t>
            </a:r>
            <a:r>
              <a:rPr lang="it-IT" sz="20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straniera: Me and </a:t>
            </a:r>
            <a:r>
              <a:rPr lang="it-IT" sz="2000" b="1" i="1" dirty="0" err="1"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you</a:t>
            </a:r>
            <a:endParaRPr lang="it-IT" sz="20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000"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i="1" dirty="0" err="1" smtClean="0">
                <a:latin typeface="Calibri" panose="020F0502020204030204" pitchFamily="34" charset="0"/>
                <a:ea typeface="Calibri" panose="020F0502020204030204" pitchFamily="34" charset="0"/>
                <a:cs typeface="Times New Roman" panose="02020603050405020304" pitchFamily="18" charset="0"/>
              </a:rPr>
              <a:t>ll</a:t>
            </a:r>
            <a:r>
              <a:rPr lang="it-IT" sz="2000" i="1" dirty="0" smtClean="0">
                <a:latin typeface="Calibri" panose="020F0502020204030204" pitchFamily="34" charset="0"/>
                <a:ea typeface="Calibri" panose="020F0502020204030204" pitchFamily="34" charset="0"/>
                <a:cs typeface="Times New Roman" panose="02020603050405020304" pitchFamily="18" charset="0"/>
              </a:rPr>
              <a:t> </a:t>
            </a:r>
            <a:r>
              <a:rPr lang="it-IT" sz="2000" i="1" dirty="0">
                <a:latin typeface="Calibri" panose="020F0502020204030204" pitchFamily="34" charset="0"/>
                <a:ea typeface="Calibri" panose="020F0502020204030204" pitchFamily="34" charset="0"/>
                <a:cs typeface="Times New Roman" panose="02020603050405020304" pitchFamily="18" charset="0"/>
              </a:rPr>
              <a:t>progetto </a:t>
            </a:r>
            <a:r>
              <a:rPr lang="it-IT" sz="2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(classi </a:t>
            </a:r>
            <a:r>
              <a:rPr lang="it-IT" sz="2000"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quinte) </a:t>
            </a:r>
            <a:r>
              <a:rPr lang="it-IT" sz="2000" i="1" dirty="0">
                <a:latin typeface="Calibri" panose="020F0502020204030204" pitchFamily="34" charset="0"/>
                <a:ea typeface="Calibri" panose="020F0502020204030204" pitchFamily="34" charset="0"/>
                <a:cs typeface="Times New Roman" panose="02020603050405020304" pitchFamily="18" charset="0"/>
              </a:rPr>
              <a:t>intende incrementare la motivazione all’apprendimento, a migliorare i livelli di autostima e la percezione di “incompetenza linguistica e sociale” dei nostri alunni più deboli in una società sempre più multietnica e multiculturale che richiederà in futuro una competenza linguistica straniera sempre crescente, necessaria sia nel mondo del lavoro che per una completa integrazione sociale</a:t>
            </a:r>
            <a:r>
              <a:rPr lang="it-IT" sz="2000" b="1" i="1" dirty="0">
                <a:latin typeface="Calibri" panose="020F0502020204030204" pitchFamily="34" charset="0"/>
                <a:ea typeface="Calibri" panose="020F0502020204030204" pitchFamily="34" charset="0"/>
                <a:cs typeface="Times New Roman" panose="02020603050405020304" pitchFamily="18" charset="0"/>
              </a:rPr>
              <a:t>. </a:t>
            </a:r>
            <a:endParaRPr lang="it-IT"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42431" y="5073134"/>
            <a:ext cx="5491696" cy="369332"/>
          </a:xfrm>
          <a:prstGeom prst="rect">
            <a:avLst/>
          </a:prstGeom>
        </p:spPr>
        <p:txBody>
          <a:bodyPr wrap="none">
            <a:spAutoFit/>
          </a:bodyPr>
          <a:lstStyle/>
          <a:p>
            <a:r>
              <a:rPr lang="it-IT" dirty="0"/>
              <a:t>Docente Esperto esterno - Docente </a:t>
            </a:r>
            <a:r>
              <a:rPr lang="it-IT" dirty="0" smtClean="0"/>
              <a:t>Tutor Calabria Teresa</a:t>
            </a:r>
            <a:endParaRPr lang="it-IT" dirty="0"/>
          </a:p>
        </p:txBody>
      </p:sp>
      <p:pic>
        <p:nvPicPr>
          <p:cNvPr id="4" name="Immagine 3"/>
          <p:cNvPicPr>
            <a:picLocks noChangeAspect="1"/>
          </p:cNvPicPr>
          <p:nvPr/>
        </p:nvPicPr>
        <p:blipFill>
          <a:blip r:embed="rId2"/>
          <a:stretch>
            <a:fillRect/>
          </a:stretch>
        </p:blipFill>
        <p:spPr>
          <a:xfrm>
            <a:off x="6796728" y="1389580"/>
            <a:ext cx="4105126" cy="3287372"/>
          </a:xfrm>
          <a:prstGeom prst="rect">
            <a:avLst/>
          </a:prstGeom>
        </p:spPr>
      </p:pic>
    </p:spTree>
    <p:extLst>
      <p:ext uri="{BB962C8B-B14F-4D97-AF65-F5344CB8AC3E}">
        <p14:creationId xmlns:p14="http://schemas.microsoft.com/office/powerpoint/2010/main" val="3118992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303932C-63BB-46FB-B964-788036A7676A}"/>
              </a:ext>
            </a:extLst>
          </p:cNvPr>
          <p:cNvSpPr txBox="1"/>
          <p:nvPr/>
        </p:nvSpPr>
        <p:spPr>
          <a:xfrm>
            <a:off x="129309" y="95055"/>
            <a:ext cx="6419273" cy="5541004"/>
          </a:xfrm>
          <a:prstGeom prst="rect">
            <a:avLst/>
          </a:prstGeom>
          <a:noFill/>
        </p:spPr>
        <p:txBody>
          <a:bodyPr wrap="square">
            <a:spAutoFit/>
          </a:bodyPr>
          <a:lstStyle/>
          <a:p>
            <a:pPr>
              <a:lnSpc>
                <a:spcPct val="107000"/>
              </a:lnSpc>
              <a:spcAft>
                <a:spcPts val="800"/>
              </a:spcAft>
            </a:pPr>
            <a:r>
              <a:rPr lang="it-IT"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5-aboratorio creativo e artigianale per la valorizzazione delle vocazioni territoriali	</a:t>
            </a:r>
            <a:endParaRPr lang="it-IT"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Arte </a:t>
            </a:r>
            <a:r>
              <a:rPr lang="it-IT"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orafa a </a:t>
            </a:r>
            <a:r>
              <a:rPr lang="it-IT"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scuola</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modulo </a:t>
            </a:r>
            <a:r>
              <a:rPr lang="it-IT" dirty="0" smtClean="0">
                <a:latin typeface="Calibri" panose="020F0502020204030204" pitchFamily="34" charset="0"/>
                <a:ea typeface="Calibri" panose="020F0502020204030204" pitchFamily="34" charset="0"/>
                <a:cs typeface="Times New Roman" panose="02020603050405020304" pitchFamily="18" charset="0"/>
              </a:rPr>
              <a:t>(</a:t>
            </a: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classi </a:t>
            </a:r>
            <a:r>
              <a:rPr lang="it-IT"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terze</a:t>
            </a:r>
            <a:r>
              <a:rPr lang="it-IT" dirty="0" smtClean="0">
                <a:latin typeface="Calibri" panose="020F0502020204030204" pitchFamily="34" charset="0"/>
                <a:ea typeface="Calibri" panose="020F0502020204030204" pitchFamily="34" charset="0"/>
                <a:cs typeface="Times New Roman" panose="02020603050405020304" pitchFamily="18" charset="0"/>
              </a:rPr>
              <a:t>) </a:t>
            </a:r>
            <a:r>
              <a:rPr lang="it-IT" dirty="0">
                <a:latin typeface="Calibri" panose="020F0502020204030204" pitchFamily="34" charset="0"/>
                <a:ea typeface="Calibri" panose="020F0502020204030204" pitchFamily="34" charset="0"/>
                <a:cs typeface="Times New Roman" panose="02020603050405020304" pitchFamily="18" charset="0"/>
              </a:rPr>
              <a:t>intende  sviluppare un percorso orientativo, utilizzando le opportunità formative offerte da soggetti privati del </a:t>
            </a:r>
            <a:r>
              <a:rPr lang="it-IT" dirty="0" err="1">
                <a:latin typeface="Calibri" panose="020F0502020204030204" pitchFamily="34" charset="0"/>
                <a:ea typeface="Calibri" panose="020F0502020204030204" pitchFamily="34" charset="0"/>
                <a:cs typeface="Times New Roman" panose="02020603050405020304" pitchFamily="18" charset="0"/>
              </a:rPr>
              <a:t>territorio.Vogliamo</a:t>
            </a:r>
            <a:r>
              <a:rPr lang="it-IT" dirty="0">
                <a:latin typeface="Calibri" panose="020F0502020204030204" pitchFamily="34" charset="0"/>
                <a:ea typeface="Calibri" panose="020F0502020204030204" pitchFamily="34" charset="0"/>
                <a:cs typeface="Times New Roman" panose="02020603050405020304" pitchFamily="18" charset="0"/>
              </a:rPr>
              <a:t>  riprodurre l'esperienza della bottega artigianale e del maestro sviluppatore di una conoscenza da mettere in pratica. il nostro partner è un orafo  che insegnerà ai ragazzi le fasi della progettazione e della lavorazione di un oggetto prezioso o di un gioiello, la conoscenza degli strumenti e dei materiali da utilizzare, le diverse modalità e le possibilità di collocazione del prodotto sul mercato. Il gruppo di alunni lavorerà a scuola e nella bottega di pomeriggio, alternando attività teoriche(disegno, progettazione, produzione e pubblicazione)  ad attività pratiche(realizzazione</a:t>
            </a:r>
            <a:r>
              <a:rPr lang="it-IT"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b="1" dirty="0" smtClean="0">
                <a:effectLst/>
                <a:latin typeface="Calibri" panose="020F0502020204030204" pitchFamily="34" charset="0"/>
                <a:ea typeface="Calibri" panose="020F0502020204030204" pitchFamily="34" charset="0"/>
                <a:cs typeface="Times New Roman" panose="02020603050405020304" pitchFamily="18" charset="0"/>
              </a:rPr>
              <a:t>Docente </a:t>
            </a:r>
            <a:r>
              <a:rPr lang="it-IT" b="1" dirty="0">
                <a:effectLst/>
                <a:latin typeface="Calibri" panose="020F0502020204030204" pitchFamily="34" charset="0"/>
                <a:ea typeface="Calibri" panose="020F0502020204030204" pitchFamily="34" charset="0"/>
                <a:cs typeface="Times New Roman" panose="02020603050405020304" pitchFamily="18" charset="0"/>
              </a:rPr>
              <a:t>Esperto </a:t>
            </a:r>
            <a:r>
              <a:rPr lang="it-IT" b="1" dirty="0" err="1" smtClean="0">
                <a:effectLst/>
                <a:latin typeface="Calibri" panose="020F0502020204030204" pitchFamily="34" charset="0"/>
                <a:ea typeface="Calibri" panose="020F0502020204030204" pitchFamily="34" charset="0"/>
                <a:cs typeface="Times New Roman" panose="02020603050405020304" pitchFamily="18" charset="0"/>
              </a:rPr>
              <a:t>Caccavale</a:t>
            </a:r>
            <a:r>
              <a:rPr lang="it-IT" b="1" dirty="0" smtClean="0">
                <a:effectLst/>
                <a:latin typeface="Calibri" panose="020F0502020204030204" pitchFamily="34" charset="0"/>
                <a:ea typeface="Calibri" panose="020F0502020204030204" pitchFamily="34" charset="0"/>
                <a:cs typeface="Times New Roman" panose="02020603050405020304" pitchFamily="18" charset="0"/>
              </a:rPr>
              <a:t> </a:t>
            </a:r>
            <a:r>
              <a:rPr lang="it-IT"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it-IT" b="1" i="1" dirty="0">
                <a:effectLst/>
                <a:latin typeface="Calibri" panose="020F0502020204030204" pitchFamily="34" charset="0"/>
                <a:ea typeface="Calibri" panose="020F0502020204030204" pitchFamily="34" charset="0"/>
                <a:cs typeface="Times New Roman" panose="02020603050405020304" pitchFamily="18" charset="0"/>
              </a:rPr>
              <a:t>-  </a:t>
            </a:r>
            <a:r>
              <a:rPr lang="it-IT" b="1" dirty="0">
                <a:latin typeface="Calibri" panose="020F0502020204030204" pitchFamily="34" charset="0"/>
                <a:ea typeface="Calibri" panose="020F0502020204030204" pitchFamily="34" charset="0"/>
                <a:cs typeface="Times New Roman" panose="02020603050405020304" pitchFamily="18" charset="0"/>
              </a:rPr>
              <a:t>Docente </a:t>
            </a:r>
            <a:r>
              <a:rPr lang="it-IT" b="1" dirty="0" smtClean="0">
                <a:latin typeface="Calibri" panose="020F0502020204030204" pitchFamily="34" charset="0"/>
                <a:ea typeface="Calibri" panose="020F0502020204030204" pitchFamily="34" charset="0"/>
                <a:cs typeface="Times New Roman" panose="02020603050405020304" pitchFamily="18" charset="0"/>
              </a:rPr>
              <a:t>Tutor Romano Elena</a:t>
            </a:r>
            <a:endParaRPr lang="it-IT"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7422037" y="226242"/>
            <a:ext cx="3653279" cy="2739959"/>
          </a:xfrm>
          <a:prstGeom prst="rect">
            <a:avLst/>
          </a:prstGeom>
        </p:spPr>
      </p:pic>
      <p:pic>
        <p:nvPicPr>
          <p:cNvPr id="4" name="Immagine 3"/>
          <p:cNvPicPr>
            <a:picLocks noChangeAspect="1"/>
          </p:cNvPicPr>
          <p:nvPr/>
        </p:nvPicPr>
        <p:blipFill>
          <a:blip r:embed="rId3"/>
          <a:stretch>
            <a:fillRect/>
          </a:stretch>
        </p:blipFill>
        <p:spPr>
          <a:xfrm>
            <a:off x="9837975" y="3082565"/>
            <a:ext cx="2172680" cy="3063709"/>
          </a:xfrm>
          <a:prstGeom prst="rect">
            <a:avLst/>
          </a:prstGeom>
        </p:spPr>
      </p:pic>
    </p:spTree>
    <p:extLst>
      <p:ext uri="{BB962C8B-B14F-4D97-AF65-F5344CB8AC3E}">
        <p14:creationId xmlns:p14="http://schemas.microsoft.com/office/powerpoint/2010/main" val="3674023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EDE30C79-CED3-4F52-A7FA-A245AEB61B56}"/>
              </a:ext>
            </a:extLst>
          </p:cNvPr>
          <p:cNvGraphicFramePr>
            <a:graphicFrameLocks noGrp="1"/>
          </p:cNvGraphicFramePr>
          <p:nvPr>
            <p:extLst>
              <p:ext uri="{D42A27DB-BD31-4B8C-83A1-F6EECF244321}">
                <p14:modId xmlns:p14="http://schemas.microsoft.com/office/powerpoint/2010/main" val="691847967"/>
              </p:ext>
            </p:extLst>
          </p:nvPr>
        </p:nvGraphicFramePr>
        <p:xfrm>
          <a:off x="2627948" y="3755041"/>
          <a:ext cx="1061872" cy="214757"/>
        </p:xfrm>
        <a:graphic>
          <a:graphicData uri="http://schemas.openxmlformats.org/drawingml/2006/table">
            <a:tbl>
              <a:tblPr firstRow="1" firstCol="1" bandRow="1"/>
              <a:tblGrid>
                <a:gridCol w="530936">
                  <a:extLst>
                    <a:ext uri="{9D8B030D-6E8A-4147-A177-3AD203B41FA5}">
                      <a16:colId xmlns:a16="http://schemas.microsoft.com/office/drawing/2014/main" val="1108012570"/>
                    </a:ext>
                  </a:extLst>
                </a:gridCol>
                <a:gridCol w="530936">
                  <a:extLst>
                    <a:ext uri="{9D8B030D-6E8A-4147-A177-3AD203B41FA5}">
                      <a16:colId xmlns:a16="http://schemas.microsoft.com/office/drawing/2014/main" val="2329064634"/>
                    </a:ext>
                  </a:extLst>
                </a:gridCol>
              </a:tblGrid>
              <a:tr h="170180">
                <a:tc>
                  <a:txBody>
                    <a:bodyPr/>
                    <a:lstStyle/>
                    <a:p>
                      <a:pPr algn="l">
                        <a:lnSpc>
                          <a:spcPct val="107000"/>
                        </a:lnSpc>
                        <a:spcAft>
                          <a:spcPts val="800"/>
                        </a:spcAft>
                      </a:pPr>
                      <a:r>
                        <a:rPr lang="it-IT"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gn="l">
                        <a:lnSpc>
                          <a:spcPct val="107000"/>
                        </a:lnSpc>
                        <a:spcAft>
                          <a:spcPts val="800"/>
                        </a:spcAft>
                      </a:pPr>
                      <a:r>
                        <a:rPr lang="it-IT"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583651173"/>
                  </a:ext>
                </a:extLst>
              </a:tr>
            </a:tbl>
          </a:graphicData>
        </a:graphic>
      </p:graphicFrame>
      <p:sp>
        <p:nvSpPr>
          <p:cNvPr id="5" name="Rectangle 2">
            <a:extLst>
              <a:ext uri="{FF2B5EF4-FFF2-40B4-BE49-F238E27FC236}">
                <a16:creationId xmlns:a16="http://schemas.microsoft.com/office/drawing/2014/main" id="{453FB4F5-515D-48AC-BA86-295FD353498D}"/>
              </a:ext>
            </a:extLst>
          </p:cNvPr>
          <p:cNvSpPr>
            <a:spLocks noChangeArrowheads="1"/>
          </p:cNvSpPr>
          <p:nvPr/>
        </p:nvSpPr>
        <p:spPr bwMode="auto">
          <a:xfrm>
            <a:off x="225858" y="400111"/>
            <a:ext cx="6572106"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it-IT" altLang="it-IT" sz="20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6- </a:t>
            </a:r>
            <a:r>
              <a:rPr lang="it-IT" altLang="it-IT"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Innovazione didattica e digitale	'IO SONO UN </a:t>
            </a:r>
            <a:r>
              <a:rPr lang="it-IT" altLang="it-IT"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TINKER‘</a:t>
            </a:r>
          </a:p>
          <a:p>
            <a:pPr lvl="0" defTabSz="914400" eaLnBrk="0" fontAlgn="base" hangingPunct="0">
              <a:spcBef>
                <a:spcPct val="0"/>
              </a:spcBef>
              <a:spcAft>
                <a:spcPct val="0"/>
              </a:spcAft>
            </a:pPr>
            <a:r>
              <a:rPr lang="it-IT" altLang="it-IT" dirty="0">
                <a:latin typeface="Calibri" panose="020F0502020204030204" pitchFamily="34" charset="0"/>
                <a:ea typeface="Calibri" panose="020F0502020204030204" pitchFamily="34" charset="0"/>
                <a:cs typeface="Times New Roman" panose="02020603050405020304" pitchFamily="18" charset="0"/>
              </a:rPr>
              <a:t>Ogni Istituzione  </a:t>
            </a:r>
            <a:r>
              <a:rPr lang="it-IT" altLang="it-IT" dirty="0" err="1" smtClean="0">
                <a:latin typeface="Calibri" panose="020F0502020204030204" pitchFamily="34" charset="0"/>
                <a:ea typeface="Calibri" panose="020F0502020204030204" pitchFamily="34" charset="0"/>
                <a:cs typeface="Times New Roman" panose="02020603050405020304" pitchFamily="18" charset="0"/>
              </a:rPr>
              <a:t>scolasticadeve</a:t>
            </a:r>
            <a:r>
              <a:rPr lang="it-IT" altLang="it-IT" dirty="0" smtClean="0">
                <a:latin typeface="Calibri" panose="020F0502020204030204" pitchFamily="34" charset="0"/>
                <a:ea typeface="Calibri" panose="020F0502020204030204" pitchFamily="34" charset="0"/>
                <a:cs typeface="Times New Roman" panose="02020603050405020304" pitchFamily="18" charset="0"/>
              </a:rPr>
              <a:t> </a:t>
            </a:r>
            <a:r>
              <a:rPr lang="it-IT" altLang="it-IT" dirty="0">
                <a:latin typeface="Calibri" panose="020F0502020204030204" pitchFamily="34" charset="0"/>
                <a:ea typeface="Calibri" panose="020F0502020204030204" pitchFamily="34" charset="0"/>
                <a:cs typeface="Times New Roman" panose="02020603050405020304" pitchFamily="18" charset="0"/>
              </a:rPr>
              <a:t>selezionare le conoscenze disciplinari, individuare i nuclei tematici, i metodi per sviluppare conoscenze, abilità e competenze</a:t>
            </a:r>
            <a:r>
              <a:rPr lang="it-IT" altLang="it-IT" dirty="0" smtClean="0">
                <a:latin typeface="Calibri" panose="020F0502020204030204" pitchFamily="34" charset="0"/>
                <a:ea typeface="Calibri" panose="020F0502020204030204" pitchFamily="34" charset="0"/>
                <a:cs typeface="Times New Roman" panose="02020603050405020304" pitchFamily="18" charset="0"/>
              </a:rPr>
              <a:t>, definire </a:t>
            </a:r>
            <a:r>
              <a:rPr lang="it-IT" altLang="it-IT" dirty="0">
                <a:latin typeface="Calibri" panose="020F0502020204030204" pitchFamily="34" charset="0"/>
                <a:ea typeface="Calibri" panose="020F0502020204030204" pitchFamily="34" charset="0"/>
                <a:cs typeface="Times New Roman" panose="02020603050405020304" pitchFamily="18" charset="0"/>
              </a:rPr>
              <a:t>gli obiettivi. formativi, mete e finalità per una cittadinanza attiva in un mondo complesso anche alla luce del progetto. 'Project Zero' con INDIRE, Harvard e scuole </a:t>
            </a:r>
            <a:r>
              <a:rPr lang="it-IT" altLang="it-IT" dirty="0" smtClean="0">
                <a:latin typeface="Calibri" panose="020F0502020204030204" pitchFamily="34" charset="0"/>
                <a:ea typeface="Calibri" panose="020F0502020204030204" pitchFamily="34" charset="0"/>
                <a:cs typeface="Times New Roman" panose="02020603050405020304" pitchFamily="18" charset="0"/>
              </a:rPr>
              <a:t>partner.</a:t>
            </a:r>
            <a:endParaRPr lang="it-IT" altLang="it-IT" dirty="0">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it-IT" altLang="it-IT" dirty="0">
                <a:latin typeface="Calibri" panose="020F0502020204030204" pitchFamily="34" charset="0"/>
                <a:ea typeface="Calibri" panose="020F0502020204030204" pitchFamily="34" charset="0"/>
                <a:cs typeface="Times New Roman" panose="02020603050405020304" pitchFamily="18" charset="0"/>
              </a:rPr>
              <a:t>Inoltre bisogna predisporre un ambiente inclusivo</a:t>
            </a:r>
            <a:r>
              <a:rPr lang="it-IT" altLang="it-IT" dirty="0" smtClean="0">
                <a:latin typeface="Calibri" panose="020F0502020204030204" pitchFamily="34" charset="0"/>
                <a:ea typeface="Calibri" panose="020F0502020204030204" pitchFamily="34" charset="0"/>
                <a:cs typeface="Times New Roman" panose="02020603050405020304" pitchFamily="18" charset="0"/>
              </a:rPr>
              <a:t>, costruttivista</a:t>
            </a:r>
            <a:r>
              <a:rPr lang="it-IT" altLang="it-IT" dirty="0">
                <a:latin typeface="Calibri" panose="020F0502020204030204" pitchFamily="34" charset="0"/>
                <a:ea typeface="Calibri" panose="020F0502020204030204" pitchFamily="34" charset="0"/>
                <a:cs typeface="Times New Roman" panose="02020603050405020304" pitchFamily="18" charset="0"/>
              </a:rPr>
              <a:t>, ricco di stimolazioni e strumenti per la simulazione e la costruzione di modelli in cui l'allievo sia responsabile del suo apprendimento</a:t>
            </a:r>
            <a:r>
              <a:rPr lang="it-IT" altLang="it-IT" dirty="0" smtClean="0">
                <a:latin typeface="Calibri" panose="020F0502020204030204" pitchFamily="34" charset="0"/>
                <a:ea typeface="Calibri" panose="020F0502020204030204" pitchFamily="34" charset="0"/>
                <a:cs typeface="Times New Roman" panose="02020603050405020304" pitchFamily="18" charset="0"/>
              </a:rPr>
              <a:t>, ancorato </a:t>
            </a:r>
            <a:r>
              <a:rPr lang="it-IT" altLang="it-IT" dirty="0">
                <a:latin typeface="Calibri" panose="020F0502020204030204" pitchFamily="34" charset="0"/>
                <a:ea typeface="Calibri" panose="020F0502020204030204" pitchFamily="34" charset="0"/>
                <a:cs typeface="Times New Roman" panose="02020603050405020304" pitchFamily="18" charset="0"/>
              </a:rPr>
              <a:t>a problemi autentici. Il docente nella sua classe inclusiva è consulente e guida della didattica laboratoriale, intesa come ricerca-azione per costruire conoscenze, valorizzare le discipline e i </a:t>
            </a:r>
            <a:r>
              <a:rPr lang="it-IT" altLang="it-IT" dirty="0" err="1">
                <a:latin typeface="Calibri" panose="020F0502020204030204" pitchFamily="34" charset="0"/>
                <a:ea typeface="Calibri" panose="020F0502020204030204" pitchFamily="34" charset="0"/>
                <a:cs typeface="Times New Roman" panose="02020603050405020304" pitchFamily="18" charset="0"/>
              </a:rPr>
              <a:t>saperi</a:t>
            </a:r>
            <a:r>
              <a:rPr lang="it-IT" altLang="it-IT" dirty="0">
                <a:latin typeface="Calibri" panose="020F0502020204030204" pitchFamily="34" charset="0"/>
                <a:ea typeface="Calibri" panose="020F0502020204030204" pitchFamily="34" charset="0"/>
                <a:cs typeface="Times New Roman" panose="02020603050405020304" pitchFamily="18" charset="0"/>
              </a:rPr>
              <a:t> </a:t>
            </a:r>
            <a:r>
              <a:rPr lang="it-IT" altLang="it-IT" dirty="0" smtClean="0">
                <a:latin typeface="Calibri" panose="020F0502020204030204" pitchFamily="34" charset="0"/>
                <a:ea typeface="Calibri" panose="020F0502020204030204" pitchFamily="34" charset="0"/>
                <a:cs typeface="Times New Roman" panose="02020603050405020304" pitchFamily="18" charset="0"/>
              </a:rPr>
              <a:t>sociali.</a:t>
            </a:r>
            <a:endParaRPr lang="it-IT" altLang="it-IT" dirty="0">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it-IT" altLang="it-IT" dirty="0">
                <a:latin typeface="Calibri" panose="020F0502020204030204" pitchFamily="34" charset="0"/>
                <a:ea typeface="Calibri" panose="020F0502020204030204" pitchFamily="34" charset="0"/>
                <a:cs typeface="Times New Roman" panose="02020603050405020304" pitchFamily="18" charset="0"/>
              </a:rPr>
              <a:t>Nel percorso STEM di “</a:t>
            </a:r>
            <a:r>
              <a:rPr lang="it-IT" altLang="it-IT" dirty="0" err="1">
                <a:latin typeface="Calibri" panose="020F0502020204030204" pitchFamily="34" charset="0"/>
                <a:ea typeface="Calibri" panose="020F0502020204030204" pitchFamily="34" charset="0"/>
                <a:cs typeface="Times New Roman" panose="02020603050405020304" pitchFamily="18" charset="0"/>
              </a:rPr>
              <a:t>Tinkering</a:t>
            </a:r>
            <a:r>
              <a:rPr lang="it-IT" altLang="it-IT" dirty="0">
                <a:latin typeface="Calibri" panose="020F0502020204030204" pitchFamily="34" charset="0"/>
                <a:ea typeface="Calibri" panose="020F0502020204030204" pitchFamily="34" charset="0"/>
                <a:cs typeface="Times New Roman" panose="02020603050405020304" pitchFamily="18" charset="0"/>
              </a:rPr>
              <a:t>” i piccoli </a:t>
            </a:r>
            <a:r>
              <a:rPr lang="it-IT" altLang="it-IT" dirty="0" err="1">
                <a:latin typeface="Calibri" panose="020F0502020204030204" pitchFamily="34" charset="0"/>
                <a:ea typeface="Calibri" panose="020F0502020204030204" pitchFamily="34" charset="0"/>
                <a:cs typeface="Times New Roman" panose="02020603050405020304" pitchFamily="18" charset="0"/>
              </a:rPr>
              <a:t>tinker</a:t>
            </a:r>
            <a:r>
              <a:rPr lang="it-IT" altLang="it-IT" dirty="0">
                <a:latin typeface="Calibri" panose="020F0502020204030204" pitchFamily="34" charset="0"/>
                <a:ea typeface="Calibri" panose="020F0502020204030204" pitchFamily="34" charset="0"/>
                <a:cs typeface="Times New Roman" panose="02020603050405020304" pitchFamily="18" charset="0"/>
              </a:rPr>
              <a:t> </a:t>
            </a:r>
            <a:r>
              <a:rPr lang="it-IT" altLang="it-IT"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classe quinta)</a:t>
            </a:r>
            <a:r>
              <a:rPr lang="it-IT" altLang="it-IT" dirty="0" smtClean="0">
                <a:latin typeface="Calibri" panose="020F0502020204030204" pitchFamily="34" charset="0"/>
                <a:ea typeface="Calibri" panose="020F0502020204030204" pitchFamily="34" charset="0"/>
                <a:cs typeface="Times New Roman" panose="02020603050405020304" pitchFamily="18" charset="0"/>
              </a:rPr>
              <a:t>pensano</a:t>
            </a:r>
            <a:r>
              <a:rPr lang="it-IT" altLang="it-IT"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it-IT" altLang="it-IT" dirty="0">
                <a:latin typeface="Calibri" panose="020F0502020204030204" pitchFamily="34" charset="0"/>
                <a:ea typeface="Calibri" panose="020F0502020204030204" pitchFamily="34" charset="0"/>
                <a:cs typeface="Times New Roman" panose="02020603050405020304" pitchFamily="18" charset="0"/>
              </a:rPr>
              <a:t>con le mani</a:t>
            </a:r>
            <a:r>
              <a:rPr lang="it-IT" altLang="it-IT" dirty="0" smtClean="0">
                <a:latin typeface="Calibri" panose="020F0502020204030204" pitchFamily="34" charset="0"/>
                <a:ea typeface="Calibri" panose="020F0502020204030204" pitchFamily="34" charset="0"/>
                <a:cs typeface="Times New Roman" panose="02020603050405020304" pitchFamily="18" charset="0"/>
              </a:rPr>
              <a:t>”, giocano </a:t>
            </a:r>
            <a:r>
              <a:rPr lang="it-IT" altLang="it-IT" dirty="0">
                <a:latin typeface="Calibri" panose="020F0502020204030204" pitchFamily="34" charset="0"/>
                <a:ea typeface="Calibri" panose="020F0502020204030204" pitchFamily="34" charset="0"/>
                <a:cs typeface="Times New Roman" panose="02020603050405020304" pitchFamily="18" charset="0"/>
              </a:rPr>
              <a:t>con la </a:t>
            </a:r>
            <a:r>
              <a:rPr lang="it-IT" altLang="it-IT" dirty="0" smtClean="0">
                <a:latin typeface="Calibri" panose="020F0502020204030204" pitchFamily="34" charset="0"/>
                <a:ea typeface="Calibri" panose="020F0502020204030204" pitchFamily="34" charset="0"/>
                <a:cs typeface="Times New Roman" panose="02020603050405020304" pitchFamily="18" charset="0"/>
              </a:rPr>
              <a:t>robotica, imparano </a:t>
            </a:r>
            <a:r>
              <a:rPr lang="it-IT" altLang="it-IT" dirty="0">
                <a:latin typeface="Calibri" panose="020F0502020204030204" pitchFamily="34" charset="0"/>
                <a:ea typeface="Calibri" panose="020F0502020204030204" pitchFamily="34" charset="0"/>
                <a:cs typeface="Times New Roman" panose="02020603050405020304" pitchFamily="18" charset="0"/>
              </a:rPr>
              <a:t>in modo innovativo e pratico</a:t>
            </a:r>
            <a:r>
              <a:rPr lang="it-IT" altLang="it-IT" dirty="0" smtClean="0">
                <a:latin typeface="Calibri" panose="020F0502020204030204" pitchFamily="34" charset="0"/>
                <a:ea typeface="Calibri" panose="020F0502020204030204" pitchFamily="34" charset="0"/>
                <a:cs typeface="Times New Roman" panose="02020603050405020304" pitchFamily="18" charset="0"/>
              </a:rPr>
              <a:t>. Costruiscono </a:t>
            </a:r>
            <a:r>
              <a:rPr lang="it-IT" altLang="it-IT" dirty="0">
                <a:latin typeface="Calibri" panose="020F0502020204030204" pitchFamily="34" charset="0"/>
                <a:ea typeface="Calibri" panose="020F0502020204030204" pitchFamily="34" charset="0"/>
                <a:cs typeface="Times New Roman" panose="02020603050405020304" pitchFamily="18" charset="0"/>
              </a:rPr>
              <a:t>un robottino,  lo progettano, lo assemblano e lo programmano con un kit o materiale di recupero</a:t>
            </a:r>
            <a:r>
              <a:rPr lang="it-IT" altLang="it-IT" dirty="0" smtClean="0">
                <a:latin typeface="Calibri" panose="020F0502020204030204" pitchFamily="34" charset="0"/>
                <a:ea typeface="Calibri" panose="020F0502020204030204" pitchFamily="34" charset="0"/>
                <a:cs typeface="Times New Roman" panose="02020603050405020304" pitchFamily="18" charset="0"/>
              </a:rPr>
              <a:t>.</a:t>
            </a:r>
          </a:p>
          <a:p>
            <a:pPr lvl="0" defTabSz="914400" eaLnBrk="0" fontAlgn="base" hangingPunct="0">
              <a:spcBef>
                <a:spcPct val="0"/>
              </a:spcBef>
              <a:spcAft>
                <a:spcPct val="0"/>
              </a:spcAft>
            </a:pPr>
            <a:r>
              <a:rPr lang="it-IT" altLang="it-IT" b="1" dirty="0" smtClean="0">
                <a:latin typeface="Calibri" panose="020F0502020204030204" pitchFamily="34" charset="0"/>
                <a:ea typeface="Calibri" panose="020F0502020204030204" pitchFamily="34" charset="0"/>
                <a:cs typeface="Times New Roman" panose="02020603050405020304" pitchFamily="18" charset="0"/>
              </a:rPr>
              <a:t>Docente </a:t>
            </a:r>
            <a: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Esperto </a:t>
            </a:r>
            <a:r>
              <a:rPr kumimoji="0" lang="it-IT" altLang="it-IT"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D’amore Maria Teresa</a:t>
            </a:r>
            <a:r>
              <a:rPr kumimoji="0" lang="it-IT" altLang="it-IT"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it-IT" altLang="it-IT"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Docente Tutor </a:t>
            </a:r>
            <a:r>
              <a:rPr kumimoji="0" lang="it-IT" altLang="it-IT"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Foria Concetta</a:t>
            </a:r>
            <a:endParaRPr kumimoji="0" lang="it-IT" altLang="it-IT" b="1" i="1" u="none" strike="noStrike" cap="none" normalizeH="0" baseline="0" dirty="0">
              <a:ln>
                <a:noFill/>
              </a:ln>
              <a:solidFill>
                <a:schemeClr val="tx1"/>
              </a:solidFill>
              <a:effectLst/>
              <a:latin typeface="Arial" panose="020B0604020202020204" pitchFamily="34" charset="0"/>
            </a:endParaRPr>
          </a:p>
        </p:txBody>
      </p:sp>
      <p:pic>
        <p:nvPicPr>
          <p:cNvPr id="2" name="Immagine 1"/>
          <p:cNvPicPr>
            <a:picLocks noChangeAspect="1"/>
          </p:cNvPicPr>
          <p:nvPr/>
        </p:nvPicPr>
        <p:blipFill>
          <a:blip r:embed="rId2"/>
          <a:stretch>
            <a:fillRect/>
          </a:stretch>
        </p:blipFill>
        <p:spPr>
          <a:xfrm>
            <a:off x="6985263" y="1014034"/>
            <a:ext cx="4423969" cy="912766"/>
          </a:xfrm>
          <a:prstGeom prst="rect">
            <a:avLst/>
          </a:prstGeom>
        </p:spPr>
      </p:pic>
      <p:pic>
        <p:nvPicPr>
          <p:cNvPr id="3" name="Immagine 2"/>
          <p:cNvPicPr>
            <a:picLocks noChangeAspect="1"/>
          </p:cNvPicPr>
          <p:nvPr/>
        </p:nvPicPr>
        <p:blipFill>
          <a:blip r:embed="rId3"/>
          <a:stretch>
            <a:fillRect/>
          </a:stretch>
        </p:blipFill>
        <p:spPr>
          <a:xfrm>
            <a:off x="9416935" y="2635970"/>
            <a:ext cx="2219325" cy="2057400"/>
          </a:xfrm>
          <a:prstGeom prst="rect">
            <a:avLst/>
          </a:prstGeom>
        </p:spPr>
      </p:pic>
      <p:pic>
        <p:nvPicPr>
          <p:cNvPr id="6" name="Immagine 5"/>
          <p:cNvPicPr>
            <a:picLocks noChangeAspect="1"/>
          </p:cNvPicPr>
          <p:nvPr/>
        </p:nvPicPr>
        <p:blipFill>
          <a:blip r:embed="rId4"/>
          <a:stretch>
            <a:fillRect/>
          </a:stretch>
        </p:blipFill>
        <p:spPr>
          <a:xfrm>
            <a:off x="6985263" y="4564879"/>
            <a:ext cx="2531686" cy="1388344"/>
          </a:xfrm>
          <a:prstGeom prst="rect">
            <a:avLst/>
          </a:prstGeom>
        </p:spPr>
      </p:pic>
    </p:spTree>
    <p:extLst>
      <p:ext uri="{BB962C8B-B14F-4D97-AF65-F5344CB8AC3E}">
        <p14:creationId xmlns:p14="http://schemas.microsoft.com/office/powerpoint/2010/main" val="577061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349</TotalTime>
  <Words>1661</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15</vt:i4>
      </vt:variant>
    </vt:vector>
  </HeadingPairs>
  <TitlesOfParts>
    <vt:vector size="24" baseType="lpstr">
      <vt:lpstr>Arial</vt:lpstr>
      <vt:lpstr>Berlin Sans FB Demi</vt:lpstr>
      <vt:lpstr>Bookman Old Style</vt:lpstr>
      <vt:lpstr>Calibri</vt:lpstr>
      <vt:lpstr>Calibri Light</vt:lpstr>
      <vt:lpstr>Times New Roman</vt:lpstr>
      <vt:lpstr>Titillium Web</vt:lpstr>
      <vt:lpstr>Verdana</vt:lpstr>
      <vt:lpstr>Retrospettivo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sandra ferrante</dc:creator>
  <cp:lastModifiedBy>Windows10</cp:lastModifiedBy>
  <cp:revision>33</cp:revision>
  <dcterms:created xsi:type="dcterms:W3CDTF">2021-09-22T14:24:44Z</dcterms:created>
  <dcterms:modified xsi:type="dcterms:W3CDTF">2022-09-09T18:31:35Z</dcterms:modified>
</cp:coreProperties>
</file>